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0196A2-C7B8-2089-0D94-341ABEA08F60}" v="385" dt="2021-11-19T20:06:22.604"/>
    <p1510:client id="{6FB1E6F7-56D3-AEC2-C360-E8488AEF88E5}" v="124" dt="2021-11-19T16:44:30.874"/>
    <p1510:client id="{7BF4CAEF-28A2-45CE-BB3B-2012ECE34477}" v="16" dt="2021-11-19T16:53:45.961"/>
    <p1510:client id="{949111DF-A70C-41C2-8FB4-E6CB0B66CBF0}" v="52" dt="2021-11-19T16:11:09.723"/>
    <p1510:client id="{D202FDBE-BF33-8232-A7C0-D58577F59AB9}" v="46" dt="2021-11-19T17:48:30.6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11/19/2021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‹N°›</a:t>
            </a:fld>
            <a:endParaRPr lang="en-US"/>
          </a:p>
        </p:txBody>
      </p:sp>
    </p:spTree>
    <p:extLst>
      <p:ext uri="{BB962C8B-B14F-4D97-AF65-F5344CB8AC3E}">
        <p14:creationId xmlns:p14="http://schemas.microsoft.com/office/powerpoint/2010/main" val="370476096"/>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11/19/2021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‹N°›</a:t>
            </a:fld>
            <a:endParaRPr lang="en-US"/>
          </a:p>
        </p:txBody>
      </p:sp>
    </p:spTree>
    <p:extLst>
      <p:ext uri="{BB962C8B-B14F-4D97-AF65-F5344CB8AC3E}">
        <p14:creationId xmlns:p14="http://schemas.microsoft.com/office/powerpoint/2010/main" val="1339590540"/>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11/19/2021</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‹N°›</a:t>
            </a:fld>
            <a:endParaRPr lang="en-US"/>
          </a:p>
        </p:txBody>
      </p:sp>
    </p:spTree>
    <p:extLst>
      <p:ext uri="{BB962C8B-B14F-4D97-AF65-F5344CB8AC3E}">
        <p14:creationId xmlns:p14="http://schemas.microsoft.com/office/powerpoint/2010/main" val="117273500"/>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11/19/2021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‹N°›</a:t>
            </a:fld>
            <a:endParaRPr lang="en-US"/>
          </a:p>
        </p:txBody>
      </p:sp>
    </p:spTree>
    <p:extLst>
      <p:ext uri="{BB962C8B-B14F-4D97-AF65-F5344CB8AC3E}">
        <p14:creationId xmlns:p14="http://schemas.microsoft.com/office/powerpoint/2010/main" val="3349009483"/>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11/19/2021</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‹N°›</a:t>
            </a:fld>
            <a:endParaRPr lang="en-US"/>
          </a:p>
        </p:txBody>
      </p:sp>
    </p:spTree>
    <p:extLst>
      <p:ext uri="{BB962C8B-B14F-4D97-AF65-F5344CB8AC3E}">
        <p14:creationId xmlns:p14="http://schemas.microsoft.com/office/powerpoint/2010/main" val="4141309327"/>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11/19/2021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‹N°›</a:t>
            </a:fld>
            <a:endParaRPr lang="en-US"/>
          </a:p>
        </p:txBody>
      </p:sp>
    </p:spTree>
    <p:extLst>
      <p:ext uri="{BB962C8B-B14F-4D97-AF65-F5344CB8AC3E}">
        <p14:creationId xmlns:p14="http://schemas.microsoft.com/office/powerpoint/2010/main" val="2397678949"/>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11/19/2021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‹N°›</a:t>
            </a:fld>
            <a:endParaRPr lang="en-US"/>
          </a:p>
        </p:txBody>
      </p:sp>
    </p:spTree>
    <p:extLst>
      <p:ext uri="{BB962C8B-B14F-4D97-AF65-F5344CB8AC3E}">
        <p14:creationId xmlns:p14="http://schemas.microsoft.com/office/powerpoint/2010/main" val="435563499"/>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11/19/2021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‹N°›</a:t>
            </a:fld>
            <a:endParaRPr lang="en-US"/>
          </a:p>
        </p:txBody>
      </p:sp>
    </p:spTree>
    <p:extLst>
      <p:ext uri="{BB962C8B-B14F-4D97-AF65-F5344CB8AC3E}">
        <p14:creationId xmlns:p14="http://schemas.microsoft.com/office/powerpoint/2010/main" val="1803155818"/>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11/19/2021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‹N°›</a:t>
            </a:fld>
            <a:endParaRPr lang="en-US"/>
          </a:p>
        </p:txBody>
      </p:sp>
    </p:spTree>
    <p:extLst>
      <p:ext uri="{BB962C8B-B14F-4D97-AF65-F5344CB8AC3E}">
        <p14:creationId xmlns:p14="http://schemas.microsoft.com/office/powerpoint/2010/main" val="1042910848"/>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11/19/2021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‹N°›</a:t>
            </a:fld>
            <a:endParaRPr lang="en-US"/>
          </a:p>
        </p:txBody>
      </p:sp>
    </p:spTree>
    <p:extLst>
      <p:ext uri="{BB962C8B-B14F-4D97-AF65-F5344CB8AC3E}">
        <p14:creationId xmlns:p14="http://schemas.microsoft.com/office/powerpoint/2010/main" val="3508213366"/>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11/19/2021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‹N°›</a:t>
            </a:fld>
            <a:endParaRPr lang="en-US"/>
          </a:p>
        </p:txBody>
      </p:sp>
    </p:spTree>
    <p:extLst>
      <p:ext uri="{BB962C8B-B14F-4D97-AF65-F5344CB8AC3E}">
        <p14:creationId xmlns:p14="http://schemas.microsoft.com/office/powerpoint/2010/main" val="44203021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11/19/2021</a:t>
            </a:fld>
            <a:endParaRPr lang="en-US"/>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‹N°›</a:t>
            </a:fld>
            <a:endParaRPr lang="en-US"/>
          </a:p>
        </p:txBody>
      </p:sp>
    </p:spTree>
    <p:extLst>
      <p:ext uri="{BB962C8B-B14F-4D97-AF65-F5344CB8AC3E}">
        <p14:creationId xmlns:p14="http://schemas.microsoft.com/office/powerpoint/2010/main" val="3057553220"/>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794" r:id="rId6"/>
    <p:sldLayoutId id="2147483790" r:id="rId7"/>
    <p:sldLayoutId id="2147483791" r:id="rId8"/>
    <p:sldLayoutId id="2147483792" r:id="rId9"/>
    <p:sldLayoutId id="2147483793" r:id="rId10"/>
    <p:sldLayoutId id="2147483795" r:id="rId11"/>
  </p:sldLayoutIdLst>
  <p:transition spd="slow">
    <p:wipe/>
  </p:transition>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5">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A28682E-B6F0-47A4-B1FE-62130EBFCF6A}"/>
              </a:ext>
            </a:extLst>
          </p:cNvPr>
          <p:cNvSpPr>
            <a:spLocks noGrp="1"/>
          </p:cNvSpPr>
          <p:nvPr>
            <p:ph type="ctrTitle"/>
          </p:nvPr>
        </p:nvSpPr>
        <p:spPr>
          <a:xfrm>
            <a:off x="838200" y="2133601"/>
            <a:ext cx="4800600" cy="3766268"/>
          </a:xfrm>
        </p:spPr>
        <p:txBody>
          <a:bodyPr anchor="t">
            <a:normAutofit/>
          </a:bodyPr>
          <a:lstStyle/>
          <a:p>
            <a:pPr algn="l"/>
            <a:r>
              <a:rPr lang="de-DE">
                <a:gradFill flip="none" rotWithShape="1">
                  <a:gsLst>
                    <a:gs pos="0">
                      <a:schemeClr val="accent5">
                        <a:alpha val="70000"/>
                      </a:schemeClr>
                    </a:gs>
                    <a:gs pos="100000">
                      <a:schemeClr val="accent1">
                        <a:alpha val="70000"/>
                      </a:schemeClr>
                    </a:gs>
                  </a:gsLst>
                  <a:lin ang="0" scaled="1"/>
                  <a:tileRect/>
                </a:gradFill>
                <a:ea typeface="+mj-lt"/>
                <a:cs typeface="+mj-lt"/>
              </a:rPr>
              <a:t>L'histoire de l'informatique</a:t>
            </a:r>
            <a:endParaRPr lang="fr-FR">
              <a:gradFill flip="none" rotWithShape="1">
                <a:gsLst>
                  <a:gs pos="0">
                    <a:schemeClr val="accent5">
                      <a:alpha val="70000"/>
                    </a:schemeClr>
                  </a:gs>
                  <a:gs pos="100000">
                    <a:schemeClr val="accent1">
                      <a:alpha val="70000"/>
                    </a:schemeClr>
                  </a:gs>
                </a:gsLst>
                <a:lin ang="0" scaled="1"/>
                <a:tileRect/>
              </a:gradFill>
            </a:endParaRPr>
          </a:p>
        </p:txBody>
      </p:sp>
      <p:sp>
        <p:nvSpPr>
          <p:cNvPr id="3" name="Sous-titre 2">
            <a:extLst>
              <a:ext uri="{FF2B5EF4-FFF2-40B4-BE49-F238E27FC236}">
                <a16:creationId xmlns:a16="http://schemas.microsoft.com/office/drawing/2014/main" id="{4CCCCA14-B869-4A4E-9014-A2E89EF89732}"/>
              </a:ext>
            </a:extLst>
          </p:cNvPr>
          <p:cNvSpPr>
            <a:spLocks noGrp="1"/>
          </p:cNvSpPr>
          <p:nvPr>
            <p:ph type="subTitle" idx="1"/>
          </p:nvPr>
        </p:nvSpPr>
        <p:spPr>
          <a:xfrm>
            <a:off x="838200" y="762000"/>
            <a:ext cx="4800600" cy="1066800"/>
          </a:xfrm>
        </p:spPr>
        <p:txBody>
          <a:bodyPr vert="horz" lIns="91440" tIns="45720" rIns="91440" bIns="45720" rtlCol="0" anchor="t">
            <a:normAutofit/>
          </a:bodyPr>
          <a:lstStyle/>
          <a:p>
            <a:pPr algn="l"/>
            <a:r>
              <a:rPr lang="fr-FR" sz="2200">
                <a:solidFill>
                  <a:schemeClr val="tx2">
                    <a:alpha val="60000"/>
                  </a:schemeClr>
                </a:solidFill>
              </a:rPr>
              <a:t>El </a:t>
            </a:r>
            <a:r>
              <a:rPr lang="fr-FR" sz="2200" err="1">
                <a:solidFill>
                  <a:schemeClr val="tx2">
                    <a:alpha val="60000"/>
                  </a:schemeClr>
                </a:solidFill>
              </a:rPr>
              <a:t>Mahdaoui</a:t>
            </a:r>
            <a:r>
              <a:rPr lang="fr-FR" sz="2200">
                <a:solidFill>
                  <a:schemeClr val="tx2">
                    <a:alpha val="60000"/>
                  </a:schemeClr>
                </a:solidFill>
              </a:rPr>
              <a:t> Mohamed</a:t>
            </a:r>
          </a:p>
        </p:txBody>
      </p:sp>
      <p:sp>
        <p:nvSpPr>
          <p:cNvPr id="27" name="Rectangle 27">
            <a:extLst>
              <a:ext uri="{FF2B5EF4-FFF2-40B4-BE49-F238E27FC236}">
                <a16:creationId xmlns:a16="http://schemas.microsoft.com/office/drawing/2014/main" id="{50F155B6-ACA8-4C58-AAB6-CAFC981FF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796" y="0"/>
            <a:ext cx="6098204" cy="6882727"/>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9">
            <a:extLst>
              <a:ext uri="{FF2B5EF4-FFF2-40B4-BE49-F238E27FC236}">
                <a16:creationId xmlns:a16="http://schemas.microsoft.com/office/drawing/2014/main" id="{A5C31099-1BBD-40CE-BC60-FCE507419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1428" cy="6858000"/>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éseau de technologie éclairé sur fond sombre">
            <a:extLst>
              <a:ext uri="{FF2B5EF4-FFF2-40B4-BE49-F238E27FC236}">
                <a16:creationId xmlns:a16="http://schemas.microsoft.com/office/drawing/2014/main" id="{CD9F6127-DA31-4181-9B93-08F7006FD0D8}"/>
              </a:ext>
            </a:extLst>
          </p:cNvPr>
          <p:cNvPicPr>
            <a:picLocks noChangeAspect="1"/>
          </p:cNvPicPr>
          <p:nvPr/>
        </p:nvPicPr>
        <p:blipFill rotWithShape="1">
          <a:blip r:embed="rId2">
            <a:alphaModFix amt="60000"/>
          </a:blip>
          <a:srcRect l="22634" r="27466"/>
          <a:stretch/>
        </p:blipFill>
        <p:spPr>
          <a:xfrm>
            <a:off x="6096000" y="10"/>
            <a:ext cx="6083807" cy="6857989"/>
          </a:xfrm>
          <a:prstGeom prst="rect">
            <a:avLst/>
          </a:prstGeom>
        </p:spPr>
      </p:pic>
    </p:spTree>
    <p:extLst>
      <p:ext uri="{BB962C8B-B14F-4D97-AF65-F5344CB8AC3E}">
        <p14:creationId xmlns:p14="http://schemas.microsoft.com/office/powerpoint/2010/main" val="9066635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5" name="Image 5">
            <a:extLst>
              <a:ext uri="{FF2B5EF4-FFF2-40B4-BE49-F238E27FC236}">
                <a16:creationId xmlns:a16="http://schemas.microsoft.com/office/drawing/2014/main" id="{1BC23384-4227-47D5-B86E-F504CCE7D127}"/>
              </a:ext>
            </a:extLst>
          </p:cNvPr>
          <p:cNvPicPr>
            <a:picLocks noChangeAspect="1"/>
          </p:cNvPicPr>
          <p:nvPr/>
        </p:nvPicPr>
        <p:blipFill rotWithShape="1">
          <a:blip r:embed="rId2"/>
          <a:srcRect b="11067"/>
          <a:stretch/>
        </p:blipFill>
        <p:spPr>
          <a:xfrm>
            <a:off x="20" y="10"/>
            <a:ext cx="12191980" cy="6857989"/>
          </a:xfrm>
          <a:prstGeom prst="rect">
            <a:avLst/>
          </a:prstGeom>
        </p:spPr>
      </p:pic>
      <p:sp>
        <p:nvSpPr>
          <p:cNvPr id="12" name="Rectangle 11">
            <a:extLst>
              <a:ext uri="{FF2B5EF4-FFF2-40B4-BE49-F238E27FC236}">
                <a16:creationId xmlns:a16="http://schemas.microsoft.com/office/drawing/2014/main" id="{5577296C-05E0-4832-AD9E-4264D4224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453422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E45848-BEDA-4F24-9C4E-DA2120958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2BB8117-A903-442C-9223-A4FEB85C3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59300B8-3117-43F8-9F8E-68DB9F002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37516"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1AFAE680-42C1-4104-B74F-B0A8F1FB2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28A8BA9-B3FE-4C96-A0A1-72A0D2C85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space réservé du contenu 2">
            <a:extLst>
              <a:ext uri="{FF2B5EF4-FFF2-40B4-BE49-F238E27FC236}">
                <a16:creationId xmlns:a16="http://schemas.microsoft.com/office/drawing/2014/main" id="{A03B67E9-3148-4D84-B285-633A98F058D7}"/>
              </a:ext>
            </a:extLst>
          </p:cNvPr>
          <p:cNvSpPr>
            <a:spLocks noGrp="1"/>
          </p:cNvSpPr>
          <p:nvPr>
            <p:ph idx="1"/>
          </p:nvPr>
        </p:nvSpPr>
        <p:spPr>
          <a:xfrm>
            <a:off x="838200" y="430423"/>
            <a:ext cx="5796580" cy="5746539"/>
          </a:xfrm>
        </p:spPr>
        <p:txBody>
          <a:bodyPr vert="horz" lIns="91440" tIns="45720" rIns="91440" bIns="45720" rtlCol="0" anchor="t">
            <a:normAutofit lnSpcReduction="10000"/>
          </a:bodyPr>
          <a:lstStyle/>
          <a:p>
            <a:pPr>
              <a:lnSpc>
                <a:spcPct val="100000"/>
              </a:lnSpc>
            </a:pPr>
            <a:r>
              <a:rPr lang="fr-FR" sz="2000" b="1" dirty="0">
                <a:solidFill>
                  <a:srgbClr val="FFFFFF"/>
                </a:solidFill>
                <a:ea typeface="+mn-lt"/>
                <a:cs typeface="+mn-lt"/>
              </a:rPr>
              <a:t>Enfin et surtout apparut en 1944 la machine Harvard-IBM, appelée plus tard MARK 1, réalisée conjointement par Aiken (université de Harvard) et par IBM. Cette machine concrétisait les idées de Babbage. Elle pesait 5 tonnes, avait 16,6 m de long et 2,60 de haut. Elle comprenait 800 000 éléments dont 3 000 relais. Les informations étaient transmises par ruban perforé et la mémoire était constituée d'accumulateurs à roues et cadrans. Elle possédait une horloge de synchronisation et nécessitait un refroidissement avec des tonnes de glace. Elle réalisait une addition en 0,6 s, une multiplication en 6 s et une division en 12 s. Des versions suivantes furent élaborées : MARK II (1944), MARK III (1949) et MARK IV (1952).</a:t>
            </a:r>
            <a:endParaRPr lang="fr-FR" sz="1600" b="1" dirty="0">
              <a:solidFill>
                <a:srgbClr val="FFFFFF"/>
              </a:solidFill>
            </a:endParaRPr>
          </a:p>
        </p:txBody>
      </p:sp>
      <p:sp>
        <p:nvSpPr>
          <p:cNvPr id="21" name="Rectangle 20">
            <a:extLst>
              <a:ext uri="{FF2B5EF4-FFF2-40B4-BE49-F238E27FC236}">
                <a16:creationId xmlns:a16="http://schemas.microsoft.com/office/drawing/2014/main" id="{2EDB7FB2-4012-481D-B3D1-7301CCF6E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4982" y="-1328"/>
            <a:ext cx="4407017" cy="6858000"/>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4" descr="Une image contenant texte, mur, personne, homme&#10;&#10;Description générée automatiquement">
            <a:extLst>
              <a:ext uri="{FF2B5EF4-FFF2-40B4-BE49-F238E27FC236}">
                <a16:creationId xmlns:a16="http://schemas.microsoft.com/office/drawing/2014/main" id="{E794C8CA-F308-4E20-A9F2-A627AE7BC1B0}"/>
              </a:ext>
            </a:extLst>
          </p:cNvPr>
          <p:cNvPicPr>
            <a:picLocks noChangeAspect="1"/>
          </p:cNvPicPr>
          <p:nvPr/>
        </p:nvPicPr>
        <p:blipFill rotWithShape="1">
          <a:blip r:embed="rId2">
            <a:alphaModFix amt="60000"/>
          </a:blip>
          <a:srcRect l="3812" r="22112"/>
          <a:stretch/>
        </p:blipFill>
        <p:spPr>
          <a:xfrm>
            <a:off x="7784982" y="-1328"/>
            <a:ext cx="4407017" cy="6858000"/>
          </a:xfrm>
          <a:prstGeom prst="rect">
            <a:avLst/>
          </a:prstGeom>
        </p:spPr>
      </p:pic>
    </p:spTree>
    <p:extLst>
      <p:ext uri="{BB962C8B-B14F-4D97-AF65-F5344CB8AC3E}">
        <p14:creationId xmlns:p14="http://schemas.microsoft.com/office/powerpoint/2010/main" val="2169733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Frame 30">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3" name="Image 3" descr="Une image contenant équipement électronique, circuit&#10;&#10;Description générée automatiquement">
            <a:extLst>
              <a:ext uri="{FF2B5EF4-FFF2-40B4-BE49-F238E27FC236}">
                <a16:creationId xmlns:a16="http://schemas.microsoft.com/office/drawing/2014/main" id="{0AFC80CC-22DA-40DA-96CC-77B9C3EB5F43}"/>
              </a:ext>
            </a:extLst>
          </p:cNvPr>
          <p:cNvPicPr>
            <a:picLocks noChangeAspect="1"/>
          </p:cNvPicPr>
          <p:nvPr/>
        </p:nvPicPr>
        <p:blipFill rotWithShape="1">
          <a:blip r:embed="rId2"/>
          <a:srcRect t="3877" b="12168"/>
          <a:stretch/>
        </p:blipFill>
        <p:spPr>
          <a:xfrm>
            <a:off x="20" y="10"/>
            <a:ext cx="12191980" cy="6857989"/>
          </a:xfrm>
          <a:prstGeom prst="rect">
            <a:avLst/>
          </a:prstGeom>
        </p:spPr>
      </p:pic>
      <p:sp>
        <p:nvSpPr>
          <p:cNvPr id="35" name="Rectangle 34">
            <a:extLst>
              <a:ext uri="{FF2B5EF4-FFF2-40B4-BE49-F238E27FC236}">
                <a16:creationId xmlns:a16="http://schemas.microsoft.com/office/drawing/2014/main" id="{107303E2-7D44-46E4-A0D5-73DF9974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172075"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22AF24B-DF9B-4580-9019-8FABD7AC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8875" y="1255390"/>
            <a:ext cx="4008678" cy="4034028"/>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814E6672-D9A3-4574-B870-15130060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29740" y="720056"/>
            <a:ext cx="3094425" cy="3113994"/>
          </a:xfrm>
          <a:prstGeom prst="ellipse">
            <a:avLst/>
          </a:prstGeom>
          <a:gradFill>
            <a:gsLst>
              <a:gs pos="0">
                <a:schemeClr val="accent1">
                  <a:alpha val="40000"/>
                </a:schemeClr>
              </a:gs>
              <a:gs pos="100000">
                <a:schemeClr val="accent1">
                  <a:lumMod val="20000"/>
                  <a:lumOff val="80000"/>
                  <a:alpha val="69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C0DC1A8A-A13E-4C18-ADC4-484EB883A979}"/>
              </a:ext>
            </a:extLst>
          </p:cNvPr>
          <p:cNvSpPr>
            <a:spLocks noGrp="1"/>
          </p:cNvSpPr>
          <p:nvPr>
            <p:ph type="title"/>
          </p:nvPr>
        </p:nvSpPr>
        <p:spPr>
          <a:xfrm>
            <a:off x="537410" y="728905"/>
            <a:ext cx="4567990" cy="3184274"/>
          </a:xfrm>
          <a:ln>
            <a:solidFill>
              <a:schemeClr val="bg1"/>
            </a:solidFill>
          </a:ln>
        </p:spPr>
        <p:txBody>
          <a:bodyPr vert="horz" lIns="91440" tIns="45720" rIns="91440" bIns="45720" rtlCol="0" anchor="b">
            <a:normAutofit/>
          </a:bodyPr>
          <a:lstStyle/>
          <a:p>
            <a:r>
              <a:rPr lang="en-US" sz="5000" b="1">
                <a:solidFill>
                  <a:srgbClr val="FFFFFF"/>
                </a:solidFill>
              </a:rPr>
              <a:t>3ème époque : l'électronique</a:t>
            </a:r>
          </a:p>
        </p:txBody>
      </p:sp>
    </p:spTree>
    <p:extLst>
      <p:ext uri="{BB962C8B-B14F-4D97-AF65-F5344CB8AC3E}">
        <p14:creationId xmlns:p14="http://schemas.microsoft.com/office/powerpoint/2010/main" val="20537627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139B150-905B-407A-8F58-EC06D5C34A75}"/>
              </a:ext>
            </a:extLst>
          </p:cNvPr>
          <p:cNvSpPr>
            <a:spLocks noGrp="1"/>
          </p:cNvSpPr>
          <p:nvPr>
            <p:ph idx="1"/>
          </p:nvPr>
        </p:nvSpPr>
        <p:spPr>
          <a:xfrm>
            <a:off x="838200" y="654657"/>
            <a:ext cx="10515600" cy="5522306"/>
          </a:xfrm>
        </p:spPr>
        <p:txBody>
          <a:bodyPr vert="horz" lIns="91440" tIns="45720" rIns="91440" bIns="45720" rtlCol="0" anchor="t">
            <a:normAutofit/>
          </a:bodyPr>
          <a:lstStyle/>
          <a:p>
            <a:r>
              <a:rPr lang="fr-FR" dirty="0">
                <a:ea typeface="+mn-lt"/>
                <a:cs typeface="+mn-lt"/>
              </a:rPr>
              <a:t>Ici commence en fait l'histoire de l'informatique. En effet, les problèmes techniques de la réalisation des ordinateurs ne furent vraiment </a:t>
            </a:r>
            <a:r>
              <a:rPr lang="fr-FR" dirty="0" err="1">
                <a:ea typeface="+mn-lt"/>
                <a:cs typeface="+mn-lt"/>
              </a:rPr>
              <a:t>rsolus</a:t>
            </a:r>
            <a:r>
              <a:rPr lang="fr-FR" dirty="0">
                <a:ea typeface="+mn-lt"/>
                <a:cs typeface="+mn-lt"/>
              </a:rPr>
              <a:t> que par l'arrivée de l'électronique. L'usage fait que l'on parle de "générations" en ce qui concerne les phases successives du développement des ordinateurs. Cette notion de génération quoique discutable permet cependant de </a:t>
            </a:r>
            <a:r>
              <a:rPr lang="fr-FR" dirty="0" err="1">
                <a:ea typeface="+mn-lt"/>
                <a:cs typeface="+mn-lt"/>
              </a:rPr>
              <a:t>jalonneles</a:t>
            </a:r>
            <a:r>
              <a:rPr lang="fr-FR" dirty="0">
                <a:ea typeface="+mn-lt"/>
                <a:cs typeface="+mn-lt"/>
              </a:rPr>
              <a:t> progrès réalisés depuis la fin de la seconde guerre mondiale.</a:t>
            </a:r>
            <a:endParaRPr lang="fr-FR" dirty="0"/>
          </a:p>
        </p:txBody>
      </p:sp>
    </p:spTree>
    <p:extLst>
      <p:ext uri="{BB962C8B-B14F-4D97-AF65-F5344CB8AC3E}">
        <p14:creationId xmlns:p14="http://schemas.microsoft.com/office/powerpoint/2010/main" val="7429122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ame 11">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A2F4BCB-B796-4F2B-BE5E-6B45C2A54BE0}"/>
              </a:ext>
            </a:extLst>
          </p:cNvPr>
          <p:cNvSpPr>
            <a:spLocks noGrp="1"/>
          </p:cNvSpPr>
          <p:nvPr>
            <p:ph type="title"/>
          </p:nvPr>
        </p:nvSpPr>
        <p:spPr>
          <a:xfrm>
            <a:off x="838199" y="857251"/>
            <a:ext cx="4581525" cy="2076450"/>
          </a:xfrm>
        </p:spPr>
        <p:txBody>
          <a:bodyPr anchor="b">
            <a:normAutofit/>
          </a:bodyPr>
          <a:lstStyle/>
          <a:p>
            <a:r>
              <a:rPr lang="fr-FR" sz="4100">
                <a:gradFill flip="none" rotWithShape="1">
                  <a:gsLst>
                    <a:gs pos="0">
                      <a:schemeClr val="accent5">
                        <a:alpha val="70000"/>
                      </a:schemeClr>
                    </a:gs>
                    <a:gs pos="100000">
                      <a:schemeClr val="accent1">
                        <a:alpha val="70000"/>
                      </a:schemeClr>
                    </a:gs>
                  </a:gsLst>
                  <a:lin ang="0" scaled="1"/>
                  <a:tileRect/>
                </a:gradFill>
                <a:ea typeface="+mj-lt"/>
                <a:cs typeface="+mj-lt"/>
              </a:rPr>
              <a:t>1ère génération : les tubes électroniques (1945-1958)</a:t>
            </a:r>
            <a:endParaRPr lang="fr-FR" sz="4100">
              <a:gradFill flip="none" rotWithShape="1">
                <a:gsLst>
                  <a:gs pos="0">
                    <a:schemeClr val="accent5">
                      <a:alpha val="70000"/>
                    </a:schemeClr>
                  </a:gs>
                  <a:gs pos="100000">
                    <a:schemeClr val="accent1">
                      <a:alpha val="70000"/>
                    </a:schemeClr>
                  </a:gs>
                </a:gsLst>
                <a:lin ang="0" scaled="1"/>
                <a:tileRect/>
              </a:gradFill>
            </a:endParaRPr>
          </a:p>
        </p:txBody>
      </p:sp>
      <p:sp>
        <p:nvSpPr>
          <p:cNvPr id="3" name="Espace réservé du contenu 2">
            <a:extLst>
              <a:ext uri="{FF2B5EF4-FFF2-40B4-BE49-F238E27FC236}">
                <a16:creationId xmlns:a16="http://schemas.microsoft.com/office/drawing/2014/main" id="{70DB38BF-411E-4C82-B473-813048DBA9AF}"/>
              </a:ext>
            </a:extLst>
          </p:cNvPr>
          <p:cNvSpPr>
            <a:spLocks noGrp="1"/>
          </p:cNvSpPr>
          <p:nvPr>
            <p:ph idx="1"/>
          </p:nvPr>
        </p:nvSpPr>
        <p:spPr>
          <a:xfrm>
            <a:off x="838199" y="3190875"/>
            <a:ext cx="4581526" cy="3144237"/>
          </a:xfrm>
        </p:spPr>
        <p:txBody>
          <a:bodyPr vert="horz" lIns="91440" tIns="45720" rIns="91440" bIns="45720" rtlCol="0" anchor="t">
            <a:noAutofit/>
          </a:bodyPr>
          <a:lstStyle/>
          <a:p>
            <a:r>
              <a:rPr lang="fr-FR" sz="2000" dirty="0">
                <a:solidFill>
                  <a:schemeClr val="tx2">
                    <a:alpha val="60000"/>
                  </a:schemeClr>
                </a:solidFill>
                <a:ea typeface="+mn-lt"/>
                <a:cs typeface="+mn-lt"/>
              </a:rPr>
              <a:t>Les tubes électroniques ont permis de remplacer les relais. On peut encore en voir dans les très anciens postes de radio ou de télévision. Ils fonctionnaient en tout ou rien (le courant passe ou ne passe pas) et ressemblaient à des ampoules électriques.</a:t>
            </a:r>
            <a:endParaRPr lang="fr-FR" sz="2000" dirty="0">
              <a:solidFill>
                <a:schemeClr val="tx2">
                  <a:alpha val="60000"/>
                </a:schemeClr>
              </a:solidFill>
            </a:endParaRPr>
          </a:p>
        </p:txBody>
      </p:sp>
      <p:pic>
        <p:nvPicPr>
          <p:cNvPr id="5" name="Image 5" descr="Une image contenant tube, équipement électronique&#10;&#10;Description générée automatiquement">
            <a:extLst>
              <a:ext uri="{FF2B5EF4-FFF2-40B4-BE49-F238E27FC236}">
                <a16:creationId xmlns:a16="http://schemas.microsoft.com/office/drawing/2014/main" id="{9DC801FE-76BC-44F6-9852-0FC671AB4911}"/>
              </a:ext>
            </a:extLst>
          </p:cNvPr>
          <p:cNvPicPr>
            <a:picLocks noChangeAspect="1"/>
          </p:cNvPicPr>
          <p:nvPr/>
        </p:nvPicPr>
        <p:blipFill>
          <a:blip r:embed="rId2">
            <a:alphaModFix amt="90000"/>
          </a:blip>
          <a:stretch>
            <a:fillRect/>
          </a:stretch>
        </p:blipFill>
        <p:spPr>
          <a:xfrm>
            <a:off x="6330893" y="1468730"/>
            <a:ext cx="5022907" cy="3892752"/>
          </a:xfrm>
          <a:prstGeom prst="rect">
            <a:avLst/>
          </a:prstGeom>
        </p:spPr>
      </p:pic>
    </p:spTree>
    <p:extLst>
      <p:ext uri="{BB962C8B-B14F-4D97-AF65-F5344CB8AC3E}">
        <p14:creationId xmlns:p14="http://schemas.microsoft.com/office/powerpoint/2010/main" val="10447836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F2EDEF5-D2FC-4098-A4A5-F569F222B7D9}"/>
              </a:ext>
            </a:extLst>
          </p:cNvPr>
          <p:cNvSpPr>
            <a:spLocks noGrp="1"/>
          </p:cNvSpPr>
          <p:nvPr>
            <p:ph idx="1"/>
          </p:nvPr>
        </p:nvSpPr>
        <p:spPr>
          <a:xfrm>
            <a:off x="493144" y="510884"/>
            <a:ext cx="5871714" cy="5637324"/>
          </a:xfrm>
        </p:spPr>
        <p:txBody>
          <a:bodyPr vert="horz" lIns="91440" tIns="45720" rIns="91440" bIns="45720" rtlCol="0" anchor="t">
            <a:normAutofit fontScale="92500" lnSpcReduction="20000"/>
          </a:bodyPr>
          <a:lstStyle/>
          <a:p>
            <a:r>
              <a:rPr lang="fr-FR" dirty="0">
                <a:ea typeface="+mn-lt"/>
                <a:cs typeface="+mn-lt"/>
              </a:rPr>
              <a:t>Le premier calculateur électronique opérationnel fut l'ENIAC (</a:t>
            </a:r>
            <a:r>
              <a:rPr lang="fr-FR" dirty="0" err="1">
                <a:ea typeface="+mn-lt"/>
                <a:cs typeface="+mn-lt"/>
              </a:rPr>
              <a:t>Electronic</a:t>
            </a:r>
            <a:r>
              <a:rPr lang="fr-FR" dirty="0">
                <a:ea typeface="+mn-lt"/>
                <a:cs typeface="+mn-lt"/>
              </a:rPr>
              <a:t> </a:t>
            </a:r>
            <a:r>
              <a:rPr lang="fr-FR" dirty="0" err="1">
                <a:ea typeface="+mn-lt"/>
                <a:cs typeface="+mn-lt"/>
              </a:rPr>
              <a:t>Numerical</a:t>
            </a:r>
            <a:r>
              <a:rPr lang="fr-FR" dirty="0">
                <a:ea typeface="+mn-lt"/>
                <a:cs typeface="+mn-lt"/>
              </a:rPr>
              <a:t> </a:t>
            </a:r>
            <a:r>
              <a:rPr lang="fr-FR" dirty="0" err="1">
                <a:ea typeface="+mn-lt"/>
                <a:cs typeface="+mn-lt"/>
              </a:rPr>
              <a:t>Integrator</a:t>
            </a:r>
            <a:r>
              <a:rPr lang="fr-FR" dirty="0">
                <a:ea typeface="+mn-lt"/>
                <a:cs typeface="+mn-lt"/>
              </a:rPr>
              <a:t> And </a:t>
            </a:r>
            <a:r>
              <a:rPr lang="fr-FR" dirty="0" err="1">
                <a:ea typeface="+mn-lt"/>
                <a:cs typeface="+mn-lt"/>
              </a:rPr>
              <a:t>Calculator</a:t>
            </a:r>
            <a:r>
              <a:rPr lang="fr-FR" dirty="0">
                <a:ea typeface="+mn-lt"/>
                <a:cs typeface="+mn-lt"/>
              </a:rPr>
              <a:t>) réalisé en 1946 par </a:t>
            </a:r>
            <a:r>
              <a:rPr lang="fr-FR" dirty="0" err="1">
                <a:ea typeface="+mn-lt"/>
                <a:cs typeface="+mn-lt"/>
              </a:rPr>
              <a:t>J.P.Eckert</a:t>
            </a:r>
            <a:r>
              <a:rPr lang="fr-FR" dirty="0">
                <a:ea typeface="+mn-lt"/>
                <a:cs typeface="+mn-lt"/>
              </a:rPr>
              <a:t> et </a:t>
            </a:r>
            <a:r>
              <a:rPr lang="fr-FR" dirty="0" err="1">
                <a:ea typeface="+mn-lt"/>
                <a:cs typeface="+mn-lt"/>
              </a:rPr>
              <a:t>J.W.Mauchly</a:t>
            </a:r>
            <a:r>
              <a:rPr lang="fr-FR" dirty="0">
                <a:ea typeface="+mn-lt"/>
                <a:cs typeface="+mn-lt"/>
              </a:rPr>
              <a:t>. Cette machine qui pesait 30 tonnes occupait un volume de 85 m3 et une surface au sol de 160 m2 , contenait 18 000 tubes et consommait 150 kWh (équivalent au chauffage d'un immeuble). Elle fut élaborée à Philadelphie à l'Université de Pennsylvanie (Moore </a:t>
            </a:r>
            <a:r>
              <a:rPr lang="fr-FR" dirty="0" err="1">
                <a:ea typeface="+mn-lt"/>
                <a:cs typeface="+mn-lt"/>
              </a:rPr>
              <a:t>School</a:t>
            </a:r>
            <a:r>
              <a:rPr lang="fr-FR" dirty="0">
                <a:ea typeface="+mn-lt"/>
                <a:cs typeface="+mn-lt"/>
              </a:rPr>
              <a:t>).</a:t>
            </a:r>
            <a:endParaRPr lang="fr-FR" dirty="0"/>
          </a:p>
        </p:txBody>
      </p:sp>
      <p:pic>
        <p:nvPicPr>
          <p:cNvPr id="4" name="Image 4" descr="Une image contenant extérieur&#10;&#10;Description générée automatiquement">
            <a:extLst>
              <a:ext uri="{FF2B5EF4-FFF2-40B4-BE49-F238E27FC236}">
                <a16:creationId xmlns:a16="http://schemas.microsoft.com/office/drawing/2014/main" id="{232D6093-516C-4AC6-8E69-B432F608ABC3}"/>
              </a:ext>
            </a:extLst>
          </p:cNvPr>
          <p:cNvPicPr>
            <a:picLocks noChangeAspect="1"/>
          </p:cNvPicPr>
          <p:nvPr/>
        </p:nvPicPr>
        <p:blipFill>
          <a:blip r:embed="rId2"/>
          <a:stretch>
            <a:fillRect/>
          </a:stretch>
        </p:blipFill>
        <p:spPr>
          <a:xfrm>
            <a:off x="6583213" y="1062397"/>
            <a:ext cx="5064065" cy="3597394"/>
          </a:xfrm>
          <a:prstGeom prst="rect">
            <a:avLst/>
          </a:prstGeom>
        </p:spPr>
      </p:pic>
    </p:spTree>
    <p:extLst>
      <p:ext uri="{BB962C8B-B14F-4D97-AF65-F5344CB8AC3E}">
        <p14:creationId xmlns:p14="http://schemas.microsoft.com/office/powerpoint/2010/main" val="10769740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12C6BD0-EDBC-4852-AABA-5C8880D377B4}"/>
              </a:ext>
            </a:extLst>
          </p:cNvPr>
          <p:cNvSpPr>
            <a:spLocks noGrp="1"/>
          </p:cNvSpPr>
          <p:nvPr>
            <p:ph idx="1"/>
          </p:nvPr>
        </p:nvSpPr>
        <p:spPr>
          <a:xfrm>
            <a:off x="838200" y="841564"/>
            <a:ext cx="10515600" cy="5335399"/>
          </a:xfrm>
        </p:spPr>
        <p:txBody>
          <a:bodyPr vert="horz" lIns="91440" tIns="45720" rIns="91440" bIns="45720" rtlCol="0" anchor="t">
            <a:normAutofit fontScale="92500" lnSpcReduction="10000"/>
          </a:bodyPr>
          <a:lstStyle/>
          <a:p>
            <a:r>
              <a:rPr lang="fr-FR" dirty="0">
                <a:ea typeface="+mn-lt"/>
                <a:cs typeface="+mn-lt"/>
              </a:rPr>
              <a:t>Dans la machine précédente, le programme était communiqué à l'unité de traitement au fur et à mesure de l'exécution, de l'extérieur. C'est en 1948 que fut réalisée la première machine à programme enregistré et donc, nous pouvons le dire, le premier ordinateur : l'IBM SSEC (</a:t>
            </a:r>
            <a:r>
              <a:rPr lang="fr-FR" dirty="0" err="1">
                <a:ea typeface="+mn-lt"/>
                <a:cs typeface="+mn-lt"/>
              </a:rPr>
              <a:t>Selective</a:t>
            </a:r>
            <a:r>
              <a:rPr lang="fr-FR" dirty="0">
                <a:ea typeface="+mn-lt"/>
                <a:cs typeface="+mn-lt"/>
              </a:rPr>
              <a:t> </a:t>
            </a:r>
            <a:r>
              <a:rPr lang="fr-FR" dirty="0" err="1">
                <a:ea typeface="+mn-lt"/>
                <a:cs typeface="+mn-lt"/>
              </a:rPr>
              <a:t>Sequence</a:t>
            </a:r>
            <a:r>
              <a:rPr lang="fr-FR" dirty="0">
                <a:ea typeface="+mn-lt"/>
                <a:cs typeface="+mn-lt"/>
              </a:rPr>
              <a:t> </a:t>
            </a:r>
            <a:r>
              <a:rPr lang="fr-FR" dirty="0" err="1">
                <a:ea typeface="+mn-lt"/>
                <a:cs typeface="+mn-lt"/>
              </a:rPr>
              <a:t>Electronic</a:t>
            </a:r>
            <a:r>
              <a:rPr lang="fr-FR" dirty="0">
                <a:ea typeface="+mn-lt"/>
                <a:cs typeface="+mn-lt"/>
              </a:rPr>
              <a:t> </a:t>
            </a:r>
            <a:r>
              <a:rPr lang="fr-FR" dirty="0" err="1">
                <a:ea typeface="+mn-lt"/>
                <a:cs typeface="+mn-lt"/>
              </a:rPr>
              <a:t>Calculator</a:t>
            </a:r>
            <a:r>
              <a:rPr lang="fr-FR" dirty="0">
                <a:ea typeface="+mn-lt"/>
                <a:cs typeface="+mn-lt"/>
              </a:rPr>
              <a:t>). 100 fois plus rapide que MARK 1, cette machine possédait 21 400 relais électromécaniques et 13 500 tubes à vide et les instructions des programmes étaient traitées comme des données. Cependant, cette machine n'était pas totalement électronique ; ce fut par contre le cas de l'ordinateur EDSAC (</a:t>
            </a:r>
            <a:r>
              <a:rPr lang="fr-FR" dirty="0" err="1">
                <a:ea typeface="+mn-lt"/>
                <a:cs typeface="+mn-lt"/>
              </a:rPr>
              <a:t>Electronic</a:t>
            </a:r>
            <a:r>
              <a:rPr lang="fr-FR" dirty="0">
                <a:ea typeface="+mn-lt"/>
                <a:cs typeface="+mn-lt"/>
              </a:rPr>
              <a:t> Delay Storage </a:t>
            </a:r>
            <a:r>
              <a:rPr lang="fr-FR" dirty="0" err="1">
                <a:ea typeface="+mn-lt"/>
                <a:cs typeface="+mn-lt"/>
              </a:rPr>
              <a:t>Automatic</a:t>
            </a:r>
            <a:r>
              <a:rPr lang="fr-FR" dirty="0">
                <a:ea typeface="+mn-lt"/>
                <a:cs typeface="+mn-lt"/>
              </a:rPr>
              <a:t> </a:t>
            </a:r>
            <a:r>
              <a:rPr lang="fr-FR" dirty="0" err="1">
                <a:ea typeface="+mn-lt"/>
                <a:cs typeface="+mn-lt"/>
              </a:rPr>
              <a:t>Calculator</a:t>
            </a:r>
            <a:r>
              <a:rPr lang="fr-FR" dirty="0">
                <a:ea typeface="+mn-lt"/>
                <a:cs typeface="+mn-lt"/>
              </a:rPr>
              <a:t>) en 1949 et de la machine de Manchester de Williams, </a:t>
            </a:r>
            <a:r>
              <a:rPr lang="fr-FR" dirty="0" err="1">
                <a:ea typeface="+mn-lt"/>
                <a:cs typeface="+mn-lt"/>
              </a:rPr>
              <a:t>Newmann</a:t>
            </a:r>
            <a:r>
              <a:rPr lang="fr-FR" dirty="0">
                <a:ea typeface="+mn-lt"/>
                <a:cs typeface="+mn-lt"/>
              </a:rPr>
              <a:t>, </a:t>
            </a:r>
            <a:r>
              <a:rPr lang="fr-FR" dirty="0" err="1">
                <a:ea typeface="+mn-lt"/>
                <a:cs typeface="+mn-lt"/>
              </a:rPr>
              <a:t>Kilburn</a:t>
            </a:r>
            <a:r>
              <a:rPr lang="fr-FR" dirty="0">
                <a:ea typeface="+mn-lt"/>
                <a:cs typeface="+mn-lt"/>
              </a:rPr>
              <a:t>, Good en 1948.</a:t>
            </a:r>
            <a:endParaRPr lang="fr-FR" dirty="0"/>
          </a:p>
        </p:txBody>
      </p:sp>
    </p:spTree>
    <p:extLst>
      <p:ext uri="{BB962C8B-B14F-4D97-AF65-F5344CB8AC3E}">
        <p14:creationId xmlns:p14="http://schemas.microsoft.com/office/powerpoint/2010/main" val="8451883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E25CC4-FBB7-408C-AAAF-263F3744C923}"/>
              </a:ext>
            </a:extLst>
          </p:cNvPr>
          <p:cNvSpPr>
            <a:spLocks noGrp="1"/>
          </p:cNvSpPr>
          <p:nvPr>
            <p:ph type="title"/>
          </p:nvPr>
        </p:nvSpPr>
        <p:spPr>
          <a:xfrm>
            <a:off x="838200" y="623528"/>
            <a:ext cx="10515600" cy="1081148"/>
          </a:xfrm>
        </p:spPr>
        <p:txBody>
          <a:bodyPr>
            <a:normAutofit fontScale="90000"/>
          </a:bodyPr>
          <a:lstStyle/>
          <a:p>
            <a:r>
              <a:rPr lang="fr-FR">
                <a:ea typeface="+mj-lt"/>
                <a:cs typeface="+mj-lt"/>
              </a:rPr>
              <a:t>2ème génération : les semi-conducteurs (1958-1964)</a:t>
            </a:r>
            <a:endParaRPr lang="fr-FR"/>
          </a:p>
        </p:txBody>
      </p:sp>
      <p:sp>
        <p:nvSpPr>
          <p:cNvPr id="3" name="Espace réservé du contenu 2">
            <a:extLst>
              <a:ext uri="{FF2B5EF4-FFF2-40B4-BE49-F238E27FC236}">
                <a16:creationId xmlns:a16="http://schemas.microsoft.com/office/drawing/2014/main" id="{C736508A-BE63-43BC-849F-3E4B2831E57C}"/>
              </a:ext>
            </a:extLst>
          </p:cNvPr>
          <p:cNvSpPr>
            <a:spLocks noGrp="1"/>
          </p:cNvSpPr>
          <p:nvPr>
            <p:ph idx="1"/>
          </p:nvPr>
        </p:nvSpPr>
        <p:spPr>
          <a:xfrm>
            <a:off x="636917" y="1819224"/>
            <a:ext cx="10990052" cy="4731550"/>
          </a:xfrm>
        </p:spPr>
        <p:txBody>
          <a:bodyPr vert="horz" lIns="91440" tIns="45720" rIns="91440" bIns="45720" rtlCol="0" anchor="t">
            <a:normAutofit fontScale="92500" lnSpcReduction="20000"/>
          </a:bodyPr>
          <a:lstStyle/>
          <a:p>
            <a:r>
              <a:rPr lang="fr-FR" dirty="0">
                <a:ea typeface="+mn-lt"/>
                <a:cs typeface="+mn-lt"/>
              </a:rPr>
              <a:t>L'emploi des tubes à vide avait trois gros inconvénients : l'encombrement, la mauvaise fiabilité, la grande consommation d'énergie. L'utilisation des diodes et des transistors à semi-conducteurs (le transistor avait été découvert en1947 par Bardeen, Brattain, </a:t>
            </a:r>
            <a:r>
              <a:rPr lang="fr-FR" dirty="0" err="1">
                <a:ea typeface="+mn-lt"/>
                <a:cs typeface="+mn-lt"/>
              </a:rPr>
              <a:t>Shockley</a:t>
            </a:r>
            <a:r>
              <a:rPr lang="fr-FR" dirty="0">
                <a:ea typeface="+mn-lt"/>
                <a:cs typeface="+mn-lt"/>
              </a:rPr>
              <a:t>) à la place des tubes permit de réduire très fortement ces inconvénients. Les premiers ordinateurs entièrement transistorisés apparurent vers 1959 : GE 210, IBM 1401, NCR 304, RCA 501,... A cette époque furent construites les machines les plus puissantes possibles : LARC (1959), IBM 7030 également appelée STRETCH (1960), GAMMA 60 (1960). Voici quelques exemples de performances : addition : quelques microsecondes ; virgule flottante ; capacité mémoire allant jusqu'à 72 millions d'éléments binaires.</a:t>
            </a:r>
            <a:endParaRPr lang="fr-FR" dirty="0"/>
          </a:p>
        </p:txBody>
      </p:sp>
    </p:spTree>
    <p:extLst>
      <p:ext uri="{BB962C8B-B14F-4D97-AF65-F5344CB8AC3E}">
        <p14:creationId xmlns:p14="http://schemas.microsoft.com/office/powerpoint/2010/main" val="22962142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9B36E71-93BD-4984-AC9C-CC9FB9CC0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A767031-C99F-4567-B7D9-353331C779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FEDEE9-12A6-4011-A532-8071D6086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57C37CE9-19CE-49DF-A887-2214EBB1F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7EF84E8E-7E93-4DEE-BCFB-2AE29098B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218F671F-BD0E-42AB-85D3-A296C986928E}"/>
              </a:ext>
            </a:extLst>
          </p:cNvPr>
          <p:cNvSpPr>
            <a:spLocks noGrp="1"/>
          </p:cNvSpPr>
          <p:nvPr>
            <p:ph type="title"/>
          </p:nvPr>
        </p:nvSpPr>
        <p:spPr>
          <a:xfrm>
            <a:off x="838200" y="857250"/>
            <a:ext cx="5257800" cy="5143499"/>
          </a:xfrm>
        </p:spPr>
        <p:txBody>
          <a:bodyPr anchor="ctr">
            <a:normAutofit/>
          </a:bodyPr>
          <a:lstStyle/>
          <a:p>
            <a:r>
              <a:rPr lang="fr-FR" sz="4400">
                <a:solidFill>
                  <a:srgbClr val="FFFFFF"/>
                </a:solidFill>
                <a:ea typeface="+mj-lt"/>
                <a:cs typeface="+mj-lt"/>
              </a:rPr>
              <a:t>3ème génération : les circuits imprimés (1964-1970)</a:t>
            </a:r>
            <a:endParaRPr lang="fr-FR" sz="4400">
              <a:solidFill>
                <a:srgbClr val="FFFFFF"/>
              </a:solidFill>
            </a:endParaRPr>
          </a:p>
        </p:txBody>
      </p:sp>
      <p:sp>
        <p:nvSpPr>
          <p:cNvPr id="18" name="Oval 17">
            <a:extLst>
              <a:ext uri="{FF2B5EF4-FFF2-40B4-BE49-F238E27FC236}">
                <a16:creationId xmlns:a16="http://schemas.microsoft.com/office/drawing/2014/main" id="{9046502B-E9B6-4225-B8EE-BC5D64468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space réservé du contenu 2">
            <a:extLst>
              <a:ext uri="{FF2B5EF4-FFF2-40B4-BE49-F238E27FC236}">
                <a16:creationId xmlns:a16="http://schemas.microsoft.com/office/drawing/2014/main" id="{03EFE353-D182-4FF7-BD90-B61A60F8D6B3}"/>
              </a:ext>
            </a:extLst>
          </p:cNvPr>
          <p:cNvSpPr>
            <a:spLocks noGrp="1"/>
          </p:cNvSpPr>
          <p:nvPr>
            <p:ph idx="1"/>
          </p:nvPr>
        </p:nvSpPr>
        <p:spPr>
          <a:xfrm>
            <a:off x="6334124" y="857251"/>
            <a:ext cx="5019675" cy="5143500"/>
          </a:xfrm>
        </p:spPr>
        <p:txBody>
          <a:bodyPr vert="horz" lIns="91440" tIns="45720" rIns="91440" bIns="45720" rtlCol="0" anchor="ctr">
            <a:normAutofit/>
          </a:bodyPr>
          <a:lstStyle/>
          <a:p>
            <a:r>
              <a:rPr lang="fr-FR" sz="1700">
                <a:solidFill>
                  <a:srgbClr val="FFFFFF"/>
                </a:solidFill>
                <a:ea typeface="+mn-lt"/>
                <a:cs typeface="+mn-lt"/>
              </a:rPr>
              <a:t>Les ordinateurs devenant de plus en plus complexes, il fut nécessaire de simplifier les circuits ce qui fut fait avec l'empli des circuits intégrés. Les techniques RTL (Resistor-Transistor-Logic), DTL (DiodeTransistor-Logic), puis TTL (Transistor-Transistor-Logic) se succédèrent. Ces techniques permirent de réduire considérablement la taille des ordinateurs : </a:t>
            </a:r>
          </a:p>
          <a:p>
            <a:pPr>
              <a:buClr>
                <a:srgbClr val="E4DEF6"/>
              </a:buClr>
            </a:pPr>
            <a:r>
              <a:rPr lang="fr-FR" sz="1700">
                <a:solidFill>
                  <a:srgbClr val="FFFFFF"/>
                </a:solidFill>
                <a:ea typeface="+mn-lt"/>
                <a:cs typeface="+mn-lt"/>
              </a:rPr>
              <a:t> SSI (Small Size Integration : 100 transistors sur 1 cm2 </a:t>
            </a:r>
          </a:p>
          <a:p>
            <a:pPr>
              <a:buClr>
                <a:srgbClr val="E4DEF6"/>
              </a:buClr>
            </a:pPr>
            <a:r>
              <a:rPr lang="fr-FR" sz="1700">
                <a:solidFill>
                  <a:srgbClr val="FFFFFF"/>
                </a:solidFill>
                <a:ea typeface="+mn-lt"/>
                <a:cs typeface="+mn-lt"/>
              </a:rPr>
              <a:t> MSI (Medium Scale Integration) : 100 à 1000 transistors sur une puce de 30 mm2 </a:t>
            </a:r>
          </a:p>
          <a:p>
            <a:pPr>
              <a:buClr>
                <a:srgbClr val="E4DEF6"/>
              </a:buClr>
            </a:pPr>
            <a:r>
              <a:rPr lang="fr-FR" sz="1700">
                <a:solidFill>
                  <a:srgbClr val="FFFFFF"/>
                </a:solidFill>
                <a:ea typeface="+mn-lt"/>
                <a:cs typeface="+mn-lt"/>
              </a:rPr>
              <a:t> LSI (Large Scale Integration) : 1000 à 10 000 transistors sur une puce. et aujourd'hui VLSI (Very), et VVLSI (Very very)</a:t>
            </a:r>
            <a:endParaRPr lang="fr-FR" sz="1700">
              <a:solidFill>
                <a:srgbClr val="FFFFFF"/>
              </a:solidFill>
            </a:endParaRPr>
          </a:p>
        </p:txBody>
      </p:sp>
    </p:spTree>
    <p:extLst>
      <p:ext uri="{BB962C8B-B14F-4D97-AF65-F5344CB8AC3E}">
        <p14:creationId xmlns:p14="http://schemas.microsoft.com/office/powerpoint/2010/main" val="827966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192AC388-3AF7-4AFD-A7CD-B35DFC8B0007}"/>
              </a:ext>
            </a:extLst>
          </p:cNvPr>
          <p:cNvSpPr txBox="1"/>
          <p:nvPr/>
        </p:nvSpPr>
        <p:spPr>
          <a:xfrm>
            <a:off x="713117" y="4753155"/>
            <a:ext cx="1090953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lumMod val="50000"/>
                  </a:schemeClr>
                </a:solidFill>
              </a:rPr>
              <a:t>En 1955 </a:t>
            </a:r>
            <a:r>
              <a:rPr lang="en-US" sz="2400" err="1">
                <a:solidFill>
                  <a:schemeClr val="bg1">
                    <a:lumMod val="50000"/>
                  </a:schemeClr>
                </a:solidFill>
              </a:rPr>
              <a:t>apparurent</a:t>
            </a:r>
            <a:r>
              <a:rPr lang="en-US" sz="2400" dirty="0">
                <a:solidFill>
                  <a:schemeClr val="bg1">
                    <a:lumMod val="50000"/>
                  </a:schemeClr>
                </a:solidFill>
              </a:rPr>
              <a:t> les </a:t>
            </a:r>
            <a:r>
              <a:rPr lang="en-US" sz="2400" err="1">
                <a:solidFill>
                  <a:schemeClr val="bg1">
                    <a:lumMod val="50000"/>
                  </a:schemeClr>
                </a:solidFill>
              </a:rPr>
              <a:t>mémoires</a:t>
            </a:r>
            <a:r>
              <a:rPr lang="en-US" sz="2400" dirty="0">
                <a:solidFill>
                  <a:schemeClr val="bg1">
                    <a:lumMod val="50000"/>
                  </a:schemeClr>
                </a:solidFill>
              </a:rPr>
              <a:t> à semi-</a:t>
            </a:r>
            <a:r>
              <a:rPr lang="en-US" sz="2400" err="1">
                <a:solidFill>
                  <a:schemeClr val="bg1">
                    <a:lumMod val="50000"/>
                  </a:schemeClr>
                </a:solidFill>
              </a:rPr>
              <a:t>conducteurs</a:t>
            </a:r>
            <a:r>
              <a:rPr lang="en-US" sz="2400" dirty="0">
                <a:solidFill>
                  <a:schemeClr val="bg1">
                    <a:lumMod val="50000"/>
                  </a:schemeClr>
                </a:solidFill>
              </a:rPr>
              <a:t> qui </a:t>
            </a:r>
            <a:r>
              <a:rPr lang="en-US" sz="2400" err="1">
                <a:solidFill>
                  <a:schemeClr val="bg1">
                    <a:lumMod val="50000"/>
                  </a:schemeClr>
                </a:solidFill>
              </a:rPr>
              <a:t>allaient</a:t>
            </a:r>
            <a:r>
              <a:rPr lang="en-US" sz="2400" dirty="0">
                <a:solidFill>
                  <a:schemeClr val="bg1">
                    <a:lumMod val="50000"/>
                  </a:schemeClr>
                </a:solidFill>
              </a:rPr>
              <a:t> </a:t>
            </a:r>
            <a:r>
              <a:rPr lang="en-US" sz="2400" err="1">
                <a:solidFill>
                  <a:schemeClr val="bg1">
                    <a:lumMod val="50000"/>
                  </a:schemeClr>
                </a:solidFill>
              </a:rPr>
              <a:t>peu</a:t>
            </a:r>
            <a:r>
              <a:rPr lang="en-US" sz="2400" dirty="0">
                <a:solidFill>
                  <a:schemeClr val="bg1">
                    <a:lumMod val="50000"/>
                  </a:schemeClr>
                </a:solidFill>
              </a:rPr>
              <a:t> à </a:t>
            </a:r>
            <a:r>
              <a:rPr lang="en-US" sz="2400" err="1">
                <a:solidFill>
                  <a:schemeClr val="bg1">
                    <a:lumMod val="50000"/>
                  </a:schemeClr>
                </a:solidFill>
              </a:rPr>
              <a:t>peu</a:t>
            </a:r>
            <a:r>
              <a:rPr lang="en-US" sz="2400" dirty="0">
                <a:solidFill>
                  <a:schemeClr val="bg1">
                    <a:lumMod val="50000"/>
                  </a:schemeClr>
                </a:solidFill>
              </a:rPr>
              <a:t> </a:t>
            </a:r>
            <a:r>
              <a:rPr lang="en-US" sz="2400" err="1">
                <a:solidFill>
                  <a:schemeClr val="bg1">
                    <a:lumMod val="50000"/>
                  </a:schemeClr>
                </a:solidFill>
              </a:rPr>
              <a:t>remplacer</a:t>
            </a:r>
            <a:r>
              <a:rPr lang="en-US" sz="2400" dirty="0">
                <a:solidFill>
                  <a:schemeClr val="bg1">
                    <a:lumMod val="50000"/>
                  </a:schemeClr>
                </a:solidFill>
              </a:rPr>
              <a:t> les </a:t>
            </a:r>
            <a:r>
              <a:rPr lang="en-US" sz="2400" err="1">
                <a:solidFill>
                  <a:schemeClr val="bg1">
                    <a:lumMod val="50000"/>
                  </a:schemeClr>
                </a:solidFill>
              </a:rPr>
              <a:t>mémoires</a:t>
            </a:r>
            <a:r>
              <a:rPr lang="en-US" sz="2400" dirty="0">
                <a:solidFill>
                  <a:schemeClr val="bg1">
                    <a:lumMod val="50000"/>
                  </a:schemeClr>
                </a:solidFill>
              </a:rPr>
              <a:t> à </a:t>
            </a:r>
            <a:r>
              <a:rPr lang="en-US" sz="2400" err="1">
                <a:solidFill>
                  <a:schemeClr val="bg1">
                    <a:lumMod val="50000"/>
                  </a:schemeClr>
                </a:solidFill>
              </a:rPr>
              <a:t>tores</a:t>
            </a:r>
            <a:r>
              <a:rPr lang="en-US" sz="2400" dirty="0">
                <a:solidFill>
                  <a:schemeClr val="bg1">
                    <a:lumMod val="50000"/>
                  </a:schemeClr>
                </a:solidFill>
              </a:rPr>
              <a:t> de ferrite. Les machines </a:t>
            </a:r>
            <a:r>
              <a:rPr lang="en-US" sz="2400" err="1">
                <a:solidFill>
                  <a:schemeClr val="bg1">
                    <a:lumMod val="50000"/>
                  </a:schemeClr>
                </a:solidFill>
              </a:rPr>
              <a:t>typiques</a:t>
            </a:r>
            <a:r>
              <a:rPr lang="en-US" sz="2400" dirty="0">
                <a:solidFill>
                  <a:schemeClr val="bg1">
                    <a:lumMod val="50000"/>
                  </a:schemeClr>
                </a:solidFill>
              </a:rPr>
              <a:t> de </a:t>
            </a:r>
            <a:r>
              <a:rPr lang="en-US" sz="2400" err="1">
                <a:solidFill>
                  <a:schemeClr val="bg1">
                    <a:lumMod val="50000"/>
                  </a:schemeClr>
                </a:solidFill>
              </a:rPr>
              <a:t>cette</a:t>
            </a:r>
            <a:r>
              <a:rPr lang="en-US" sz="2400" dirty="0">
                <a:solidFill>
                  <a:schemeClr val="bg1">
                    <a:lumMod val="50000"/>
                  </a:schemeClr>
                </a:solidFill>
              </a:rPr>
              <a:t> époque </a:t>
            </a:r>
            <a:r>
              <a:rPr lang="en-US" sz="2400" err="1">
                <a:solidFill>
                  <a:schemeClr val="bg1">
                    <a:lumMod val="50000"/>
                  </a:schemeClr>
                </a:solidFill>
              </a:rPr>
              <a:t>sont</a:t>
            </a:r>
            <a:r>
              <a:rPr lang="en-US" sz="2400" dirty="0">
                <a:solidFill>
                  <a:schemeClr val="bg1">
                    <a:lumMod val="50000"/>
                  </a:schemeClr>
                </a:solidFill>
              </a:rPr>
              <a:t> CDC 6600, IBM </a:t>
            </a:r>
            <a:r>
              <a:rPr lang="en-US" sz="2400" err="1">
                <a:solidFill>
                  <a:schemeClr val="bg1">
                    <a:lumMod val="50000"/>
                  </a:schemeClr>
                </a:solidFill>
              </a:rPr>
              <a:t>série</a:t>
            </a:r>
            <a:r>
              <a:rPr lang="en-US" sz="2400" dirty="0">
                <a:solidFill>
                  <a:schemeClr val="bg1">
                    <a:lumMod val="50000"/>
                  </a:schemeClr>
                </a:solidFill>
              </a:rPr>
              <a:t> 360, UNIVAC 1107, 1108,...</a:t>
            </a:r>
          </a:p>
        </p:txBody>
      </p:sp>
      <p:sp>
        <p:nvSpPr>
          <p:cNvPr id="8" name="Rectangle 7">
            <a:extLst>
              <a:ext uri="{FF2B5EF4-FFF2-40B4-BE49-F238E27FC236}">
                <a16:creationId xmlns:a16="http://schemas.microsoft.com/office/drawing/2014/main" id="{ABC0588B-E651-49BD-B289-D251E0A02B7B}"/>
              </a:ext>
            </a:extLst>
          </p:cNvPr>
          <p:cNvSpPr/>
          <p:nvPr/>
        </p:nvSpPr>
        <p:spPr>
          <a:xfrm>
            <a:off x="706468" y="1087467"/>
            <a:ext cx="10898036" cy="2774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ZoneTexte 4">
            <a:extLst>
              <a:ext uri="{FF2B5EF4-FFF2-40B4-BE49-F238E27FC236}">
                <a16:creationId xmlns:a16="http://schemas.microsoft.com/office/drawing/2014/main" id="{02792D89-8652-4A64-B1B3-7AF77672369C}"/>
              </a:ext>
            </a:extLst>
          </p:cNvPr>
          <p:cNvSpPr txBox="1"/>
          <p:nvPr/>
        </p:nvSpPr>
        <p:spPr>
          <a:xfrm>
            <a:off x="986287" y="1187570"/>
            <a:ext cx="518735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dirty="0">
                <a:solidFill>
                  <a:schemeClr val="bg1">
                    <a:lumMod val="65000"/>
                  </a:schemeClr>
                </a:solidFill>
              </a:rPr>
              <a:t>un circuit </a:t>
            </a:r>
            <a:r>
              <a:rPr lang="en-US" sz="2800" dirty="0" err="1">
                <a:solidFill>
                  <a:schemeClr val="bg1">
                    <a:lumMod val="65000"/>
                  </a:schemeClr>
                </a:solidFill>
              </a:rPr>
              <a:t>intégré</a:t>
            </a:r>
            <a:r>
              <a:rPr lang="en-US" sz="2800" dirty="0">
                <a:solidFill>
                  <a:schemeClr val="bg1">
                    <a:lumMod val="65000"/>
                  </a:schemeClr>
                </a:solidFill>
              </a:rPr>
              <a:t> des </a:t>
            </a:r>
            <a:r>
              <a:rPr lang="en-US" sz="2800" dirty="0" err="1">
                <a:solidFill>
                  <a:schemeClr val="bg1">
                    <a:lumMod val="65000"/>
                  </a:schemeClr>
                </a:solidFill>
              </a:rPr>
              <a:t>années</a:t>
            </a:r>
            <a:r>
              <a:rPr lang="en-US" sz="2800" dirty="0">
                <a:solidFill>
                  <a:schemeClr val="bg1">
                    <a:lumMod val="65000"/>
                  </a:schemeClr>
                </a:solidFill>
              </a:rPr>
              <a:t> 80 dans son "pack" </a:t>
            </a:r>
            <a:r>
              <a:rPr lang="en-US" sz="2800" dirty="0" err="1">
                <a:solidFill>
                  <a:schemeClr val="bg1">
                    <a:lumMod val="65000"/>
                  </a:schemeClr>
                </a:solidFill>
              </a:rPr>
              <a:t>en</a:t>
            </a:r>
            <a:r>
              <a:rPr lang="en-US" sz="2800" dirty="0">
                <a:solidFill>
                  <a:schemeClr val="bg1">
                    <a:lumMod val="65000"/>
                  </a:schemeClr>
                </a:solidFill>
              </a:rPr>
              <a:t> </a:t>
            </a:r>
            <a:r>
              <a:rPr lang="en-US" sz="2800" dirty="0" err="1">
                <a:solidFill>
                  <a:schemeClr val="bg1">
                    <a:lumMod val="65000"/>
                  </a:schemeClr>
                </a:solidFill>
              </a:rPr>
              <a:t>céramique</a:t>
            </a:r>
            <a:r>
              <a:rPr lang="en-US" sz="2800" dirty="0">
                <a:solidFill>
                  <a:schemeClr val="bg1">
                    <a:lumMod val="65000"/>
                  </a:schemeClr>
                </a:solidFill>
              </a:rPr>
              <a:t> (Dual In Line) </a:t>
            </a:r>
            <a:r>
              <a:rPr lang="en-US" sz="2800" dirty="0" err="1">
                <a:solidFill>
                  <a:schemeClr val="bg1">
                    <a:lumMod val="65000"/>
                  </a:schemeClr>
                </a:solidFill>
              </a:rPr>
              <a:t>prévu</a:t>
            </a:r>
            <a:r>
              <a:rPr lang="en-US" sz="2800" dirty="0">
                <a:solidFill>
                  <a:schemeClr val="bg1">
                    <a:lumMod val="65000"/>
                  </a:schemeClr>
                </a:solidFill>
              </a:rPr>
              <a:t> pour </a:t>
            </a:r>
            <a:r>
              <a:rPr lang="en-US" sz="2800" dirty="0" err="1">
                <a:solidFill>
                  <a:schemeClr val="bg1">
                    <a:lumMod val="65000"/>
                  </a:schemeClr>
                </a:solidFill>
              </a:rPr>
              <a:t>l'insérer</a:t>
            </a:r>
            <a:r>
              <a:rPr lang="en-US" sz="2800" dirty="0">
                <a:solidFill>
                  <a:schemeClr val="bg1">
                    <a:lumMod val="65000"/>
                  </a:schemeClr>
                </a:solidFill>
              </a:rPr>
              <a:t> sur des circuits </a:t>
            </a:r>
            <a:r>
              <a:rPr lang="en-US" sz="2800" dirty="0" err="1">
                <a:solidFill>
                  <a:schemeClr val="bg1">
                    <a:lumMod val="65000"/>
                  </a:schemeClr>
                </a:solidFill>
              </a:rPr>
              <a:t>imprimés</a:t>
            </a:r>
            <a:r>
              <a:rPr lang="en-US" sz="2800" dirty="0">
                <a:solidFill>
                  <a:schemeClr val="bg1">
                    <a:lumMod val="65000"/>
                  </a:schemeClr>
                </a:solidFill>
              </a:rPr>
              <a:t>.</a:t>
            </a:r>
            <a:endParaRPr lang="fr-FR"/>
          </a:p>
        </p:txBody>
      </p:sp>
      <p:pic>
        <p:nvPicPr>
          <p:cNvPr id="4" name="Image 4" descr="Une image contenant équipement électronique, circuit&#10;&#10;Description générée automatiquement">
            <a:extLst>
              <a:ext uri="{FF2B5EF4-FFF2-40B4-BE49-F238E27FC236}">
                <a16:creationId xmlns:a16="http://schemas.microsoft.com/office/drawing/2014/main" id="{82425964-8296-4536-8B0E-9D3F657DFA72}"/>
              </a:ext>
            </a:extLst>
          </p:cNvPr>
          <p:cNvPicPr>
            <a:picLocks noChangeAspect="1"/>
          </p:cNvPicPr>
          <p:nvPr/>
        </p:nvPicPr>
        <p:blipFill>
          <a:blip r:embed="rId2"/>
          <a:stretch>
            <a:fillRect/>
          </a:stretch>
        </p:blipFill>
        <p:spPr>
          <a:xfrm>
            <a:off x="7398049" y="1134194"/>
            <a:ext cx="3880089" cy="2677423"/>
          </a:xfrm>
          <a:prstGeom prst="rect">
            <a:avLst/>
          </a:prstGeom>
        </p:spPr>
      </p:pic>
    </p:spTree>
    <p:extLst>
      <p:ext uri="{BB962C8B-B14F-4D97-AF65-F5344CB8AC3E}">
        <p14:creationId xmlns:p14="http://schemas.microsoft.com/office/powerpoint/2010/main" val="3597188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ame 17">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9">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a:solidFill>
                <a:schemeClr val="tx1"/>
              </a:solidFill>
            </a:endParaRPr>
          </a:p>
        </p:txBody>
      </p:sp>
      <p:pic>
        <p:nvPicPr>
          <p:cNvPr id="5" name="Picture 4" descr="Pièces détachées d'occasion">
            <a:extLst>
              <a:ext uri="{FF2B5EF4-FFF2-40B4-BE49-F238E27FC236}">
                <a16:creationId xmlns:a16="http://schemas.microsoft.com/office/drawing/2014/main" id="{AAB27EDF-545E-4C5F-9154-171727069162}"/>
              </a:ext>
            </a:extLst>
          </p:cNvPr>
          <p:cNvPicPr>
            <a:picLocks noChangeAspect="1"/>
          </p:cNvPicPr>
          <p:nvPr/>
        </p:nvPicPr>
        <p:blipFill rotWithShape="1">
          <a:blip r:embed="rId2"/>
          <a:srcRect t="8077" b="7654"/>
          <a:stretch/>
        </p:blipFill>
        <p:spPr>
          <a:xfrm>
            <a:off x="20" y="10"/>
            <a:ext cx="12191980" cy="6857989"/>
          </a:xfrm>
          <a:prstGeom prst="rect">
            <a:avLst/>
          </a:prstGeom>
        </p:spPr>
      </p:pic>
      <p:sp>
        <p:nvSpPr>
          <p:cNvPr id="22" name="Rectangle 21">
            <a:extLst>
              <a:ext uri="{FF2B5EF4-FFF2-40B4-BE49-F238E27FC236}">
                <a16:creationId xmlns:a16="http://schemas.microsoft.com/office/drawing/2014/main" id="{107303E2-7D44-46E4-A0D5-73DF9974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172075"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22AF24B-DF9B-4580-9019-8FABD7AC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8875" y="1255390"/>
            <a:ext cx="4008678" cy="4034028"/>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14E6672-D9A3-4574-B870-15130060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29740" y="720056"/>
            <a:ext cx="3094425" cy="3113994"/>
          </a:xfrm>
          <a:prstGeom prst="ellipse">
            <a:avLst/>
          </a:prstGeom>
          <a:gradFill>
            <a:gsLst>
              <a:gs pos="0">
                <a:schemeClr val="accent1">
                  <a:alpha val="40000"/>
                </a:schemeClr>
              </a:gs>
              <a:gs pos="100000">
                <a:schemeClr val="accent1">
                  <a:lumMod val="20000"/>
                  <a:lumOff val="80000"/>
                  <a:alpha val="69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0DC1A8A-A13E-4C18-ADC4-484EB883A979}"/>
              </a:ext>
            </a:extLst>
          </p:cNvPr>
          <p:cNvSpPr>
            <a:spLocks noGrp="1"/>
          </p:cNvSpPr>
          <p:nvPr>
            <p:ph type="title"/>
          </p:nvPr>
        </p:nvSpPr>
        <p:spPr>
          <a:xfrm>
            <a:off x="537410" y="728905"/>
            <a:ext cx="4567990" cy="3184274"/>
          </a:xfrm>
          <a:ln>
            <a:solidFill>
              <a:schemeClr val="bg1"/>
            </a:solidFill>
          </a:ln>
        </p:spPr>
        <p:txBody>
          <a:bodyPr vert="horz" lIns="91440" tIns="45720" rIns="91440" bIns="45720" rtlCol="0" anchor="b">
            <a:normAutofit/>
          </a:bodyPr>
          <a:lstStyle/>
          <a:p>
            <a:r>
              <a:rPr lang="en-US" sz="5400">
                <a:solidFill>
                  <a:srgbClr val="FFFFFF"/>
                </a:solidFill>
              </a:rPr>
              <a:t>1ère époque : la </a:t>
            </a:r>
            <a:r>
              <a:rPr lang="en-US" sz="5400" err="1">
                <a:solidFill>
                  <a:srgbClr val="FFFFFF"/>
                </a:solidFill>
              </a:rPr>
              <a:t>mécanique</a:t>
            </a:r>
          </a:p>
        </p:txBody>
      </p:sp>
    </p:spTree>
    <p:extLst>
      <p:ext uri="{BB962C8B-B14F-4D97-AF65-F5344CB8AC3E}">
        <p14:creationId xmlns:p14="http://schemas.microsoft.com/office/powerpoint/2010/main" val="32721394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9B36E71-93BD-4984-AC9C-CC9FB9CC0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ame 9">
            <a:extLst>
              <a:ext uri="{FF2B5EF4-FFF2-40B4-BE49-F238E27FC236}">
                <a16:creationId xmlns:a16="http://schemas.microsoft.com/office/drawing/2014/main" id="{1566AC62-7AC7-4ED5-A03D-E28AC560E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C087DB8-4340-47B2-90BD-D5E0A9B549B0}"/>
              </a:ext>
            </a:extLst>
          </p:cNvPr>
          <p:cNvSpPr>
            <a:spLocks noGrp="1"/>
          </p:cNvSpPr>
          <p:nvPr>
            <p:ph type="title"/>
          </p:nvPr>
        </p:nvSpPr>
        <p:spPr>
          <a:xfrm>
            <a:off x="838200" y="857250"/>
            <a:ext cx="5257800" cy="5143499"/>
          </a:xfrm>
        </p:spPr>
        <p:txBody>
          <a:bodyPr anchor="ctr">
            <a:normAutofit/>
          </a:bodyPr>
          <a:lstStyle/>
          <a:p>
            <a:r>
              <a:rPr lang="fr-FR" sz="4400">
                <a:gradFill flip="none" rotWithShape="1">
                  <a:gsLst>
                    <a:gs pos="0">
                      <a:schemeClr val="accent5">
                        <a:alpha val="70000"/>
                      </a:schemeClr>
                    </a:gs>
                    <a:gs pos="100000">
                      <a:schemeClr val="accent1">
                        <a:alpha val="70000"/>
                      </a:schemeClr>
                    </a:gs>
                  </a:gsLst>
                  <a:lin ang="0" scaled="1"/>
                  <a:tileRect/>
                </a:gradFill>
                <a:ea typeface="+mj-lt"/>
                <a:cs typeface="+mj-lt"/>
              </a:rPr>
              <a:t>4ème génération : intégration poussée et micro-informatique (1970-...)</a:t>
            </a:r>
            <a:endParaRPr lang="fr-FR" sz="4400">
              <a:gradFill flip="none" rotWithShape="1">
                <a:gsLst>
                  <a:gs pos="0">
                    <a:schemeClr val="accent5">
                      <a:alpha val="70000"/>
                    </a:schemeClr>
                  </a:gs>
                  <a:gs pos="100000">
                    <a:schemeClr val="accent1">
                      <a:alpha val="70000"/>
                    </a:schemeClr>
                  </a:gs>
                </a:gsLst>
                <a:lin ang="0" scaled="1"/>
                <a:tileRect/>
              </a:gradFill>
            </a:endParaRPr>
          </a:p>
        </p:txBody>
      </p:sp>
      <p:sp>
        <p:nvSpPr>
          <p:cNvPr id="3" name="Espace réservé du contenu 2">
            <a:extLst>
              <a:ext uri="{FF2B5EF4-FFF2-40B4-BE49-F238E27FC236}">
                <a16:creationId xmlns:a16="http://schemas.microsoft.com/office/drawing/2014/main" id="{2E716611-F652-48D4-AFFC-4EDA20FC44FD}"/>
              </a:ext>
            </a:extLst>
          </p:cNvPr>
          <p:cNvSpPr>
            <a:spLocks noGrp="1"/>
          </p:cNvSpPr>
          <p:nvPr>
            <p:ph idx="1"/>
          </p:nvPr>
        </p:nvSpPr>
        <p:spPr>
          <a:xfrm>
            <a:off x="6334124" y="857251"/>
            <a:ext cx="5019675" cy="5143500"/>
          </a:xfrm>
        </p:spPr>
        <p:txBody>
          <a:bodyPr vert="horz" lIns="91440" tIns="45720" rIns="91440" bIns="45720" rtlCol="0" anchor="ctr">
            <a:normAutofit/>
          </a:bodyPr>
          <a:lstStyle/>
          <a:p>
            <a:r>
              <a:rPr lang="fr-FR" sz="1700">
                <a:solidFill>
                  <a:schemeClr val="tx2">
                    <a:alpha val="60000"/>
                  </a:schemeClr>
                </a:solidFill>
                <a:ea typeface="+mn-lt"/>
                <a:cs typeface="+mn-lt"/>
              </a:rPr>
              <a:t>Cette génération qui débute vers 1970 concerne l'ère moderne de l'informatique. On pourrait la subdiviser en périodes successives, mais le progrès étant si important, il est difficile de faire un découpage qui serait admis par tous.</a:t>
            </a:r>
          </a:p>
          <a:p>
            <a:pPr>
              <a:buClr>
                <a:srgbClr val="E4DEF6"/>
              </a:buClr>
            </a:pPr>
            <a:r>
              <a:rPr lang="fr-FR" sz="1700">
                <a:solidFill>
                  <a:schemeClr val="tx2">
                    <a:alpha val="60000"/>
                  </a:schemeClr>
                </a:solidFill>
                <a:ea typeface="+mn-lt"/>
                <a:cs typeface="+mn-lt"/>
              </a:rPr>
              <a:t>La génération présente correspond aux faits marquants suivants : </a:t>
            </a:r>
          </a:p>
          <a:p>
            <a:pPr>
              <a:buClr>
                <a:srgbClr val="E4DEF6"/>
              </a:buClr>
            </a:pPr>
            <a:r>
              <a:rPr lang="fr-FR" sz="1700">
                <a:solidFill>
                  <a:schemeClr val="tx2">
                    <a:alpha val="60000"/>
                  </a:schemeClr>
                </a:solidFill>
                <a:ea typeface="+mn-lt"/>
                <a:cs typeface="+mn-lt"/>
              </a:rPr>
              <a:t> la miniaturisation n'a cessé de croître (paradoxal, non !) pour aboutir vers 1975 à la VLSI (Very Large Scale Integration), puis à l'ULSI (Ultra Large Scale Integration) </a:t>
            </a:r>
            <a:endParaRPr lang="fr-FR" sz="1700">
              <a:solidFill>
                <a:schemeClr val="tx2">
                  <a:alpha val="60000"/>
                </a:schemeClr>
              </a:solidFill>
            </a:endParaRPr>
          </a:p>
          <a:p>
            <a:pPr>
              <a:buClr>
                <a:srgbClr val="E4DEF6"/>
              </a:buClr>
            </a:pPr>
            <a:r>
              <a:rPr lang="fr-FR" sz="1700">
                <a:solidFill>
                  <a:schemeClr val="tx2">
                    <a:alpha val="60000"/>
                  </a:schemeClr>
                </a:solidFill>
                <a:ea typeface="+mn-lt"/>
                <a:cs typeface="+mn-lt"/>
              </a:rPr>
              <a:t> l'apparition des microprocesseurs en 1971, puis des micro-ordinateurs en 1973 a permis le développement de l'informatique personnelle ou micro-informatique</a:t>
            </a:r>
            <a:endParaRPr lang="fr-FR" sz="1700">
              <a:solidFill>
                <a:schemeClr val="tx2">
                  <a:alpha val="60000"/>
                </a:schemeClr>
              </a:solidFill>
            </a:endParaRPr>
          </a:p>
        </p:txBody>
      </p:sp>
    </p:spTree>
    <p:extLst>
      <p:ext uri="{BB962C8B-B14F-4D97-AF65-F5344CB8AC3E}">
        <p14:creationId xmlns:p14="http://schemas.microsoft.com/office/powerpoint/2010/main" val="13092352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E45848-BEDA-4F24-9C4E-DA2120958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2BB8117-A903-442C-9223-A4FEB85C3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59300B8-3117-43F8-9F8E-68DB9F002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1AFAE680-42C1-4104-B74F-B0A8F1FB2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28A8BA9-B3FE-4C96-A0A1-72A0D2C85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6272B6F-135F-45E6-8F46-83B32059F2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3670" y="494950"/>
            <a:ext cx="5231130" cy="5871589"/>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ame 22">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D2DBAC1B-214E-4DAF-82BB-757FE6FF47A7}"/>
              </a:ext>
            </a:extLst>
          </p:cNvPr>
          <p:cNvSpPr>
            <a:spLocks noGrp="1"/>
          </p:cNvSpPr>
          <p:nvPr>
            <p:ph idx="1"/>
          </p:nvPr>
        </p:nvSpPr>
        <p:spPr>
          <a:xfrm>
            <a:off x="838200" y="3190875"/>
            <a:ext cx="5428375" cy="2986087"/>
          </a:xfrm>
        </p:spPr>
        <p:txBody>
          <a:bodyPr vert="horz" lIns="91440" tIns="45720" rIns="91440" bIns="45720" rtlCol="0" anchor="t">
            <a:normAutofit/>
          </a:bodyPr>
          <a:lstStyle/>
          <a:p>
            <a:pPr>
              <a:buChar char="Ø"/>
            </a:pPr>
            <a:r>
              <a:rPr lang="fr-FR" sz="2400" b="1" dirty="0">
                <a:solidFill>
                  <a:srgbClr val="FFFFFF"/>
                </a:solidFill>
                <a:ea typeface="+mn-lt"/>
                <a:cs typeface="+mn-lt"/>
              </a:rPr>
              <a:t>Le </a:t>
            </a:r>
            <a:r>
              <a:rPr lang="fr-FR" sz="2400" b="1" dirty="0" err="1">
                <a:solidFill>
                  <a:srgbClr val="FFFFFF"/>
                </a:solidFill>
                <a:ea typeface="+mn-lt"/>
                <a:cs typeface="+mn-lt"/>
              </a:rPr>
              <a:t>Cray</a:t>
            </a:r>
            <a:r>
              <a:rPr lang="fr-FR" sz="2400" b="1" dirty="0">
                <a:solidFill>
                  <a:srgbClr val="FFFFFF"/>
                </a:solidFill>
                <a:ea typeface="+mn-lt"/>
                <a:cs typeface="+mn-lt"/>
              </a:rPr>
              <a:t> 1, imaginé par Seymour </a:t>
            </a:r>
            <a:r>
              <a:rPr lang="fr-FR" sz="2400" b="1" dirty="0" err="1">
                <a:solidFill>
                  <a:srgbClr val="FFFFFF"/>
                </a:solidFill>
                <a:ea typeface="+mn-lt"/>
                <a:cs typeface="+mn-lt"/>
              </a:rPr>
              <a:t>Cray</a:t>
            </a:r>
            <a:r>
              <a:rPr lang="fr-FR" sz="2400" b="1" dirty="0">
                <a:solidFill>
                  <a:srgbClr val="FFFFFF"/>
                </a:solidFill>
                <a:ea typeface="+mn-lt"/>
                <a:cs typeface="+mn-lt"/>
              </a:rPr>
              <a:t>, fut l'un des ordinateurs les plus puissants de la fin des années 70</a:t>
            </a:r>
            <a:endParaRPr lang="fr-FR" sz="2400" b="1" dirty="0">
              <a:solidFill>
                <a:srgbClr val="FFFFFF"/>
              </a:solidFill>
            </a:endParaRPr>
          </a:p>
        </p:txBody>
      </p:sp>
      <p:pic>
        <p:nvPicPr>
          <p:cNvPr id="4" name="Image 4" descr="Une image contenant texte, intérieur, plafond, plancher&#10;&#10;Description générée automatiquement">
            <a:extLst>
              <a:ext uri="{FF2B5EF4-FFF2-40B4-BE49-F238E27FC236}">
                <a16:creationId xmlns:a16="http://schemas.microsoft.com/office/drawing/2014/main" id="{84A9DEBC-AA91-438E-BEE1-215A3BE33C1A}"/>
              </a:ext>
            </a:extLst>
          </p:cNvPr>
          <p:cNvPicPr>
            <a:picLocks noChangeAspect="1"/>
          </p:cNvPicPr>
          <p:nvPr/>
        </p:nvPicPr>
        <p:blipFill rotWithShape="1">
          <a:blip r:embed="rId2">
            <a:alphaModFix amt="60000"/>
          </a:blip>
          <a:srcRect r="2" b="8711"/>
          <a:stretch/>
        </p:blipFill>
        <p:spPr>
          <a:xfrm>
            <a:off x="6503670" y="494950"/>
            <a:ext cx="5190186" cy="5871589"/>
          </a:xfrm>
          <a:prstGeom prst="rect">
            <a:avLst/>
          </a:prstGeom>
        </p:spPr>
      </p:pic>
    </p:spTree>
    <p:extLst>
      <p:ext uri="{BB962C8B-B14F-4D97-AF65-F5344CB8AC3E}">
        <p14:creationId xmlns:p14="http://schemas.microsoft.com/office/powerpoint/2010/main" val="28098649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ame 12">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5AAB4F0-BFDE-4F09-8AA9-ECDDD0D84D58}"/>
              </a:ext>
            </a:extLst>
          </p:cNvPr>
          <p:cNvSpPr>
            <a:spLocks noGrp="1"/>
          </p:cNvSpPr>
          <p:nvPr>
            <p:ph type="title"/>
          </p:nvPr>
        </p:nvSpPr>
        <p:spPr>
          <a:xfrm>
            <a:off x="838199" y="857251"/>
            <a:ext cx="4581525" cy="2076450"/>
          </a:xfrm>
        </p:spPr>
        <p:txBody>
          <a:bodyPr anchor="b">
            <a:normAutofit/>
          </a:bodyPr>
          <a:lstStyle/>
          <a:p>
            <a:r>
              <a:rPr lang="fr-FR" sz="2800">
                <a:gradFill flip="none" rotWithShape="1">
                  <a:gsLst>
                    <a:gs pos="0">
                      <a:schemeClr val="accent5">
                        <a:alpha val="70000"/>
                      </a:schemeClr>
                    </a:gs>
                    <a:gs pos="100000">
                      <a:schemeClr val="accent1">
                        <a:alpha val="70000"/>
                      </a:schemeClr>
                    </a:gs>
                  </a:gsLst>
                  <a:lin ang="0" scaled="1"/>
                  <a:tileRect/>
                </a:gradFill>
                <a:ea typeface="+mj-lt"/>
                <a:cs typeface="+mj-lt"/>
              </a:rPr>
              <a:t>La fin des années 70, puis les années 80 ont vu un essor particulièrement remarquable de l'informatique "personnelle".</a:t>
            </a:r>
            <a:endParaRPr lang="fr-FR" sz="2800">
              <a:gradFill flip="none" rotWithShape="1">
                <a:gsLst>
                  <a:gs pos="0">
                    <a:schemeClr val="accent5">
                      <a:alpha val="70000"/>
                    </a:schemeClr>
                  </a:gs>
                  <a:gs pos="100000">
                    <a:schemeClr val="accent1">
                      <a:alpha val="70000"/>
                    </a:schemeClr>
                  </a:gs>
                </a:gsLst>
                <a:lin ang="0" scaled="1"/>
                <a:tileRect/>
              </a:gradFill>
            </a:endParaRPr>
          </a:p>
        </p:txBody>
      </p:sp>
      <p:sp>
        <p:nvSpPr>
          <p:cNvPr id="8" name="Content Placeholder 7">
            <a:extLst>
              <a:ext uri="{FF2B5EF4-FFF2-40B4-BE49-F238E27FC236}">
                <a16:creationId xmlns:a16="http://schemas.microsoft.com/office/drawing/2014/main" id="{604BACB9-99D5-40D9-9780-E2277396282C}"/>
              </a:ext>
            </a:extLst>
          </p:cNvPr>
          <p:cNvSpPr>
            <a:spLocks noGrp="1"/>
          </p:cNvSpPr>
          <p:nvPr>
            <p:ph idx="1"/>
          </p:nvPr>
        </p:nvSpPr>
        <p:spPr>
          <a:xfrm>
            <a:off x="838199" y="3190875"/>
            <a:ext cx="4581526" cy="2986087"/>
          </a:xfrm>
        </p:spPr>
        <p:txBody>
          <a:bodyPr vert="horz" lIns="91440" tIns="45720" rIns="91440" bIns="45720" rtlCol="0" anchor="t">
            <a:normAutofit/>
          </a:bodyPr>
          <a:lstStyle/>
          <a:p>
            <a:r>
              <a:rPr lang="en-US" sz="2400" dirty="0">
                <a:ea typeface="+mn-lt"/>
                <a:cs typeface="+mn-lt"/>
              </a:rPr>
              <a:t>Steve Wozniak, Steve Job, Dan Kottke </a:t>
            </a:r>
            <a:r>
              <a:rPr lang="en-US" sz="2400" dirty="0" err="1">
                <a:ea typeface="+mn-lt"/>
                <a:cs typeface="+mn-lt"/>
              </a:rPr>
              <a:t>présentent</a:t>
            </a:r>
            <a:r>
              <a:rPr lang="en-US" sz="2400" dirty="0">
                <a:ea typeface="+mn-lt"/>
                <a:cs typeface="+mn-lt"/>
              </a:rPr>
              <a:t> </a:t>
            </a:r>
            <a:r>
              <a:rPr lang="en-US" sz="2400" dirty="0" err="1">
                <a:ea typeface="+mn-lt"/>
                <a:cs typeface="+mn-lt"/>
              </a:rPr>
              <a:t>l’Apple</a:t>
            </a:r>
            <a:r>
              <a:rPr lang="en-US" sz="2400" dirty="0">
                <a:ea typeface="+mn-lt"/>
                <a:cs typeface="+mn-lt"/>
              </a:rPr>
              <a:t> I (1976)</a:t>
            </a:r>
            <a:endParaRPr lang="en-US" sz="2400" dirty="0">
              <a:solidFill>
                <a:schemeClr val="tx2">
                  <a:alpha val="60000"/>
                </a:schemeClr>
              </a:solidFill>
            </a:endParaRPr>
          </a:p>
        </p:txBody>
      </p:sp>
      <p:pic>
        <p:nvPicPr>
          <p:cNvPr id="4" name="Image 4" descr="Une image contenant texte, blanc, posant&#10;&#10;Description générée automatiquement">
            <a:extLst>
              <a:ext uri="{FF2B5EF4-FFF2-40B4-BE49-F238E27FC236}">
                <a16:creationId xmlns:a16="http://schemas.microsoft.com/office/drawing/2014/main" id="{CB6E8775-8785-49AE-9F22-E328829F7441}"/>
              </a:ext>
            </a:extLst>
          </p:cNvPr>
          <p:cNvPicPr>
            <a:picLocks noChangeAspect="1"/>
          </p:cNvPicPr>
          <p:nvPr/>
        </p:nvPicPr>
        <p:blipFill>
          <a:blip r:embed="rId2">
            <a:alphaModFix amt="90000"/>
          </a:blip>
          <a:stretch>
            <a:fillRect/>
          </a:stretch>
        </p:blipFill>
        <p:spPr>
          <a:xfrm>
            <a:off x="6330893" y="1117393"/>
            <a:ext cx="5022907" cy="4595425"/>
          </a:xfrm>
          <a:prstGeom prst="rect">
            <a:avLst/>
          </a:prstGeom>
        </p:spPr>
      </p:pic>
    </p:spTree>
    <p:extLst>
      <p:ext uri="{BB962C8B-B14F-4D97-AF65-F5344CB8AC3E}">
        <p14:creationId xmlns:p14="http://schemas.microsoft.com/office/powerpoint/2010/main" val="872677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ame 25">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6E45848-BEDA-4F24-9C4E-DA2120958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2BB8117-A903-442C-9223-A4FEB85C3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C59300B8-3117-43F8-9F8E-68DB9F002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1AFAE680-42C1-4104-B74F-B0A8F1FB2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828A8BA9-B3FE-4C96-A0A1-72A0D2C85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16272B6F-135F-45E6-8F46-83B32059F2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3670" y="494950"/>
            <a:ext cx="5231130" cy="5871589"/>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ame 41">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606B60BC-23A4-4E97-9687-29B38EBFE843}"/>
              </a:ext>
            </a:extLst>
          </p:cNvPr>
          <p:cNvSpPr txBox="1"/>
          <p:nvPr/>
        </p:nvSpPr>
        <p:spPr>
          <a:xfrm>
            <a:off x="809445" y="1077403"/>
            <a:ext cx="5428375" cy="298608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110000"/>
              </a:lnSpc>
              <a:spcAft>
                <a:spcPts val="600"/>
              </a:spcAft>
              <a:buClr>
                <a:schemeClr val="tx2">
                  <a:lumMod val="10000"/>
                  <a:lumOff val="90000"/>
                </a:schemeClr>
              </a:buClr>
              <a:buSzPct val="80000"/>
              <a:buFont typeface="Wingdings" panose="05000000000000000000" pitchFamily="2" charset="2"/>
              <a:buChar char="§"/>
            </a:pPr>
            <a:r>
              <a:rPr lang="en-US" sz="2000">
                <a:solidFill>
                  <a:srgbClr val="FFFFFF"/>
                </a:solidFill>
              </a:rPr>
              <a:t>De fait, les innovations en matière de technologies électroniques n'ont cessé de se succéder : En 2010, Intel produit le Intel Core i7 (Gulftown ) avec 1 170 000 000 transistors, une finesse de gravure 0,032 mm, (1 cheveu : 100 mm) et une puissance de 147 600 MIPS.</a:t>
            </a:r>
          </a:p>
        </p:txBody>
      </p:sp>
      <p:pic>
        <p:nvPicPr>
          <p:cNvPr id="5" name="Image 5" descr="Une image contenant équipement électronique&#10;&#10;Description générée automatiquement">
            <a:extLst>
              <a:ext uri="{FF2B5EF4-FFF2-40B4-BE49-F238E27FC236}">
                <a16:creationId xmlns:a16="http://schemas.microsoft.com/office/drawing/2014/main" id="{A1220BF4-7620-47BC-88E5-4F0FC88D2417}"/>
              </a:ext>
            </a:extLst>
          </p:cNvPr>
          <p:cNvPicPr>
            <a:picLocks noChangeAspect="1"/>
          </p:cNvPicPr>
          <p:nvPr/>
        </p:nvPicPr>
        <p:blipFill rotWithShape="1">
          <a:blip r:embed="rId2">
            <a:alphaModFix amt="60000"/>
          </a:blip>
          <a:srcRect l="6007" r="5598"/>
          <a:stretch/>
        </p:blipFill>
        <p:spPr>
          <a:xfrm>
            <a:off x="6503670" y="494950"/>
            <a:ext cx="5190186" cy="5871589"/>
          </a:xfrm>
          <a:prstGeom prst="rect">
            <a:avLst/>
          </a:prstGeom>
        </p:spPr>
      </p:pic>
    </p:spTree>
    <p:extLst>
      <p:ext uri="{BB962C8B-B14F-4D97-AF65-F5344CB8AC3E}">
        <p14:creationId xmlns:p14="http://schemas.microsoft.com/office/powerpoint/2010/main" val="33429267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ame 23">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18" name="Picture 3" descr="Script informatique sur un écran">
            <a:extLst>
              <a:ext uri="{FF2B5EF4-FFF2-40B4-BE49-F238E27FC236}">
                <a16:creationId xmlns:a16="http://schemas.microsoft.com/office/drawing/2014/main" id="{547E5880-2DF7-49BB-83A8-1C86320C1A33}"/>
              </a:ext>
            </a:extLst>
          </p:cNvPr>
          <p:cNvPicPr>
            <a:picLocks noChangeAspect="1"/>
          </p:cNvPicPr>
          <p:nvPr/>
        </p:nvPicPr>
        <p:blipFill rotWithShape="1">
          <a:blip r:embed="rId2"/>
          <a:srcRect t="7017" b="8713"/>
          <a:stretch/>
        </p:blipFill>
        <p:spPr>
          <a:xfrm>
            <a:off x="20" y="10"/>
            <a:ext cx="12191980" cy="6857989"/>
          </a:xfrm>
          <a:prstGeom prst="rect">
            <a:avLst/>
          </a:prstGeom>
        </p:spPr>
      </p:pic>
      <p:sp>
        <p:nvSpPr>
          <p:cNvPr id="28" name="Rectangle 27">
            <a:extLst>
              <a:ext uri="{FF2B5EF4-FFF2-40B4-BE49-F238E27FC236}">
                <a16:creationId xmlns:a16="http://schemas.microsoft.com/office/drawing/2014/main" id="{107303E2-7D44-46E4-A0D5-73DF9974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172075"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22AF24B-DF9B-4580-9019-8FABD7AC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8875" y="1255390"/>
            <a:ext cx="4008678" cy="4034028"/>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814E6672-D9A3-4574-B870-15130060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29740" y="720056"/>
            <a:ext cx="3094425" cy="3113994"/>
          </a:xfrm>
          <a:prstGeom prst="ellipse">
            <a:avLst/>
          </a:prstGeom>
          <a:gradFill>
            <a:gsLst>
              <a:gs pos="0">
                <a:schemeClr val="accent1">
                  <a:alpha val="40000"/>
                </a:schemeClr>
              </a:gs>
              <a:gs pos="100000">
                <a:schemeClr val="accent1">
                  <a:lumMod val="20000"/>
                  <a:lumOff val="80000"/>
                  <a:alpha val="69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BC6E007A-B3D8-4D9F-AF6A-15CBD6A14B45}"/>
              </a:ext>
            </a:extLst>
          </p:cNvPr>
          <p:cNvSpPr>
            <a:spLocks noGrp="1"/>
          </p:cNvSpPr>
          <p:nvPr>
            <p:ph type="title"/>
          </p:nvPr>
        </p:nvSpPr>
        <p:spPr>
          <a:xfrm>
            <a:off x="537410" y="728905"/>
            <a:ext cx="4396540" cy="3184274"/>
          </a:xfrm>
          <a:ln>
            <a:solidFill>
              <a:schemeClr val="bg1"/>
            </a:solidFill>
          </a:ln>
        </p:spPr>
        <p:txBody>
          <a:bodyPr vert="horz" lIns="91440" tIns="45720" rIns="91440" bIns="45720" rtlCol="0" anchor="b">
            <a:normAutofit/>
          </a:bodyPr>
          <a:lstStyle/>
          <a:p>
            <a:r>
              <a:rPr lang="en-US" sz="5400" b="1" u="sng">
                <a:solidFill>
                  <a:srgbClr val="FFFFFF"/>
                </a:solidFill>
              </a:rPr>
              <a:t>Du côté du logiciel</a:t>
            </a:r>
          </a:p>
        </p:txBody>
      </p:sp>
    </p:spTree>
    <p:extLst>
      <p:ext uri="{BB962C8B-B14F-4D97-AF65-F5344CB8AC3E}">
        <p14:creationId xmlns:p14="http://schemas.microsoft.com/office/powerpoint/2010/main" val="20067752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1297C5C-0FA0-449B-A859-16D4D169B61D}"/>
              </a:ext>
            </a:extLst>
          </p:cNvPr>
          <p:cNvSpPr>
            <a:spLocks noGrp="1"/>
          </p:cNvSpPr>
          <p:nvPr>
            <p:ph idx="1"/>
          </p:nvPr>
        </p:nvSpPr>
        <p:spPr>
          <a:xfrm>
            <a:off x="838200" y="669035"/>
            <a:ext cx="10515600" cy="5507928"/>
          </a:xfrm>
        </p:spPr>
        <p:txBody>
          <a:bodyPr vert="horz" lIns="91440" tIns="45720" rIns="91440" bIns="45720" rtlCol="0" anchor="t">
            <a:normAutofit fontScale="85000" lnSpcReduction="20000"/>
          </a:bodyPr>
          <a:lstStyle/>
          <a:p>
            <a:pPr>
              <a:buChar char="Ø"/>
            </a:pPr>
            <a:r>
              <a:rPr lang="fr-FR" dirty="0">
                <a:ea typeface="+mn-lt"/>
                <a:cs typeface="+mn-lt"/>
              </a:rPr>
              <a:t>Les progrès du logiciel, moins visibles que ceux du matériel pour l'utilisateur ordinaire de 1946 à 1970, ont, pour leur part, été fondamentaux. La notion de programme enregistré que l'on peut considérer comme faisant la différence entre calculateur et ordinateur a donné vers 1950 l'essor de la programmation ; par la suite en 1951, le premier compilateur (Remington Rand et US Navy), permettant la traduction d'un langage de programmation en un langage "machine" annonçait les ensembles de programmes utilitaires et plus généralement les systèmes d'exploitation. </a:t>
            </a:r>
            <a:endParaRPr lang="fr-FR"/>
          </a:p>
          <a:p>
            <a:pPr>
              <a:buClr>
                <a:srgbClr val="E4DEF6"/>
              </a:buClr>
              <a:buChar char="Ø"/>
            </a:pPr>
            <a:r>
              <a:rPr lang="fr-FR" dirty="0">
                <a:ea typeface="+mn-lt"/>
                <a:cs typeface="+mn-lt"/>
              </a:rPr>
              <a:t>Une des grosses difficultés, dans l'utilisation des premiers ordinateurs, était la programmation fastidieuse en langage machine. De 1945 à 1957, des langages mnémoniques et symboliques furent innovés, qui simplifièrent la tâche du programmeur. Mais le grand événement fut l'apparition de FORTRAN 1 de J. </a:t>
            </a:r>
            <a:r>
              <a:rPr lang="fr-FR" dirty="0" err="1">
                <a:ea typeface="+mn-lt"/>
                <a:cs typeface="+mn-lt"/>
              </a:rPr>
              <a:t>Backus</a:t>
            </a:r>
            <a:r>
              <a:rPr lang="fr-FR" dirty="0">
                <a:ea typeface="+mn-lt"/>
                <a:cs typeface="+mn-lt"/>
              </a:rPr>
              <a:t>, langage évolué permettant une programmation dans un langage proche du langage mathématique.</a:t>
            </a:r>
            <a:endParaRPr lang="fr-FR">
              <a:solidFill>
                <a:srgbClr val="201449">
                  <a:alpha val="70000"/>
                </a:srgbClr>
              </a:solidFill>
            </a:endParaRPr>
          </a:p>
        </p:txBody>
      </p:sp>
    </p:spTree>
    <p:extLst>
      <p:ext uri="{BB962C8B-B14F-4D97-AF65-F5344CB8AC3E}">
        <p14:creationId xmlns:p14="http://schemas.microsoft.com/office/powerpoint/2010/main" val="20524015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A01FA4F-C459-466B-ADFB-7B51A3179899}"/>
              </a:ext>
            </a:extLst>
          </p:cNvPr>
          <p:cNvSpPr>
            <a:spLocks noGrp="1"/>
          </p:cNvSpPr>
          <p:nvPr>
            <p:ph idx="1"/>
          </p:nvPr>
        </p:nvSpPr>
        <p:spPr>
          <a:xfrm>
            <a:off x="838200" y="669035"/>
            <a:ext cx="10515600" cy="5507928"/>
          </a:xfrm>
        </p:spPr>
        <p:txBody>
          <a:bodyPr vert="horz" lIns="91440" tIns="45720" rIns="91440" bIns="45720" rtlCol="0" anchor="t">
            <a:normAutofit fontScale="77500" lnSpcReduction="20000"/>
          </a:bodyPr>
          <a:lstStyle/>
          <a:p>
            <a:pPr marL="228600" indent="0">
              <a:buNone/>
            </a:pPr>
            <a:r>
              <a:rPr lang="fr-FR" dirty="0">
                <a:ea typeface="+mn-lt"/>
                <a:cs typeface="+mn-lt"/>
              </a:rPr>
              <a:t>A partir des années 90, les langages basés sur la modélisation objet prirent le pas sur les anciens langages : C, C++, Java sont des langages courants de nos jours. </a:t>
            </a:r>
            <a:endParaRPr lang="fr-FR">
              <a:solidFill>
                <a:srgbClr val="201449">
                  <a:alpha val="70000"/>
                </a:srgbClr>
              </a:solidFill>
            </a:endParaRPr>
          </a:p>
          <a:p>
            <a:pPr marL="228600" indent="0">
              <a:buClr>
                <a:srgbClr val="E4DEF6"/>
              </a:buClr>
              <a:buNone/>
            </a:pPr>
            <a:r>
              <a:rPr lang="fr-FR" dirty="0">
                <a:ea typeface="+mn-lt"/>
                <a:cs typeface="+mn-lt"/>
              </a:rPr>
              <a:t>On ne peut terminer cette évocation historique sans mentionner deux aspects logiciels majeurs : </a:t>
            </a:r>
            <a:endParaRPr lang="fr-FR">
              <a:solidFill>
                <a:srgbClr val="201449">
                  <a:alpha val="70000"/>
                </a:srgbClr>
              </a:solidFill>
            </a:endParaRPr>
          </a:p>
          <a:p>
            <a:pPr>
              <a:buClr>
                <a:srgbClr val="E4DEF6"/>
              </a:buClr>
            </a:pPr>
            <a:r>
              <a:rPr lang="fr-FR" dirty="0">
                <a:ea typeface="+mn-lt"/>
                <a:cs typeface="+mn-lt"/>
              </a:rPr>
              <a:t> l'essor des bases de données par l'apparition des modèles hiérarchiques et réseaux dans un premier temps, du modèle relationnel à partir des années 1970, encore largement utilisé aujourd'hui, et les modèles orientés objet. </a:t>
            </a:r>
            <a:endParaRPr lang="fr-FR">
              <a:solidFill>
                <a:srgbClr val="201449">
                  <a:alpha val="70000"/>
                </a:srgbClr>
              </a:solidFill>
            </a:endParaRPr>
          </a:p>
          <a:p>
            <a:pPr>
              <a:buClr>
                <a:srgbClr val="E4DEF6"/>
              </a:buClr>
            </a:pPr>
            <a:r>
              <a:rPr lang="fr-FR" dirty="0">
                <a:ea typeface="+mn-lt"/>
                <a:cs typeface="+mn-lt"/>
              </a:rPr>
              <a:t> l'évolution des systèmes, c'est à dire la façon d'utiliser l'ordinateur. En 1956, le traitement était effectué par "lots" (Batch Processing). En 1959, des sous-programmes permirent la gestion des entrées-sorties ; ces sous-programmes furent intégrés au système d'exploitation en 1961. Enfin 1962 vit apparaître l'exploitation en "temps partagé" (Time Sharing) issu de la multiprogrammation. Enfin, un système d'exploitation universel fit sa percée réussie : Unix, dont la version populaire récente est Linux.</a:t>
            </a:r>
            <a:endParaRPr lang="fr-FR"/>
          </a:p>
        </p:txBody>
      </p:sp>
    </p:spTree>
    <p:extLst>
      <p:ext uri="{BB962C8B-B14F-4D97-AF65-F5344CB8AC3E}">
        <p14:creationId xmlns:p14="http://schemas.microsoft.com/office/powerpoint/2010/main" val="40453552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4" name="Picture 3" descr="Top view of a labyrinth">
            <a:extLst>
              <a:ext uri="{FF2B5EF4-FFF2-40B4-BE49-F238E27FC236}">
                <a16:creationId xmlns:a16="http://schemas.microsoft.com/office/drawing/2014/main" id="{D27AEB86-FEEB-48B1-A244-13D5CF1B790C}"/>
              </a:ext>
            </a:extLst>
          </p:cNvPr>
          <p:cNvPicPr>
            <a:picLocks noChangeAspect="1"/>
          </p:cNvPicPr>
          <p:nvPr/>
        </p:nvPicPr>
        <p:blipFill rotWithShape="1">
          <a:blip r:embed="rId2"/>
          <a:srcRect t="6231" r="-2" b="9372"/>
          <a:stretch/>
        </p:blipFill>
        <p:spPr>
          <a:xfrm>
            <a:off x="20" y="10"/>
            <a:ext cx="12191980" cy="6857989"/>
          </a:xfrm>
          <a:prstGeom prst="rect">
            <a:avLst/>
          </a:prstGeom>
        </p:spPr>
      </p:pic>
      <p:sp>
        <p:nvSpPr>
          <p:cNvPr id="12" name="Rectangle 11">
            <a:extLst>
              <a:ext uri="{FF2B5EF4-FFF2-40B4-BE49-F238E27FC236}">
                <a16:creationId xmlns:a16="http://schemas.microsoft.com/office/drawing/2014/main" id="{406D8C29-9DDA-48D0-AF70-905FDB2CE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705E621-953A-4758-895E-2E690A6E1ABF}"/>
              </a:ext>
            </a:extLst>
          </p:cNvPr>
          <p:cNvSpPr>
            <a:spLocks noGrp="1"/>
          </p:cNvSpPr>
          <p:nvPr>
            <p:ph type="title"/>
          </p:nvPr>
        </p:nvSpPr>
        <p:spPr>
          <a:xfrm>
            <a:off x="1524000" y="3220947"/>
            <a:ext cx="9144000" cy="2940679"/>
          </a:xfrm>
        </p:spPr>
        <p:txBody>
          <a:bodyPr vert="horz" lIns="91440" tIns="45720" rIns="91440" bIns="45720" rtlCol="0" anchor="t">
            <a:normAutofit/>
          </a:bodyPr>
          <a:lstStyle/>
          <a:p>
            <a:pPr algn="ctr"/>
            <a:r>
              <a:rPr lang="en-US" sz="6000" b="1" dirty="0">
                <a:solidFill>
                  <a:srgbClr val="FFFFFF"/>
                </a:solidFill>
                <a:cs typeface="Angsana New"/>
              </a:rPr>
              <a:t>The end</a:t>
            </a:r>
          </a:p>
        </p:txBody>
      </p:sp>
    </p:spTree>
    <p:extLst>
      <p:ext uri="{BB962C8B-B14F-4D97-AF65-F5344CB8AC3E}">
        <p14:creationId xmlns:p14="http://schemas.microsoft.com/office/powerpoint/2010/main" val="29376795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6068140-2D27-4B4A-90AA-7CE477CAB9A9}"/>
              </a:ext>
            </a:extLst>
          </p:cNvPr>
          <p:cNvSpPr>
            <a:spLocks noGrp="1"/>
          </p:cNvSpPr>
          <p:nvPr>
            <p:ph idx="1"/>
          </p:nvPr>
        </p:nvSpPr>
        <p:spPr>
          <a:xfrm>
            <a:off x="838200" y="697789"/>
            <a:ext cx="10515600" cy="5479174"/>
          </a:xfrm>
        </p:spPr>
        <p:txBody>
          <a:bodyPr vert="horz" lIns="91440" tIns="45720" rIns="91440" bIns="45720" rtlCol="0" anchor="t">
            <a:normAutofit/>
          </a:bodyPr>
          <a:lstStyle/>
          <a:p>
            <a:r>
              <a:rPr lang="fr-FR">
                <a:ea typeface="+mn-lt"/>
                <a:cs typeface="+mn-lt"/>
              </a:rPr>
              <a:t>Les principes physiques qui furent utilisés dans les premières machines à calculer, ancêtres de l'ordinateur, relevaient exclusivement de la mécanique, seule science véritable de l'époque. Les "plateaux à calcul" (1000 ans avant Jésus-Christ) (remarquons au passage que le mot latin </a:t>
            </a:r>
            <a:r>
              <a:rPr lang="fr-FR" err="1">
                <a:ea typeface="+mn-lt"/>
                <a:cs typeface="+mn-lt"/>
              </a:rPr>
              <a:t>calculi</a:t>
            </a:r>
            <a:r>
              <a:rPr lang="fr-FR">
                <a:ea typeface="+mn-lt"/>
                <a:cs typeface="+mn-lt"/>
              </a:rPr>
              <a:t> (cailloux) donna naissance au mot calcul) laissèrent vers 500 avant JC la place au boulier chinois. Cette première machine est d'ailleurs encore employée de nos jours. Il faut attendre le 17ème siècle pour voir apparaître des machines fonctionnant à l'aide de roues ou cylindres à ergots : </a:t>
            </a:r>
            <a:endParaRPr lang="fr-FR"/>
          </a:p>
        </p:txBody>
      </p:sp>
    </p:spTree>
    <p:extLst>
      <p:ext uri="{BB962C8B-B14F-4D97-AF65-F5344CB8AC3E}">
        <p14:creationId xmlns:p14="http://schemas.microsoft.com/office/powerpoint/2010/main" val="9456679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D7D59C7-3673-4494-8A7D-4AAAAE95E1C3}"/>
              </a:ext>
            </a:extLst>
          </p:cNvPr>
          <p:cNvSpPr>
            <a:spLocks noGrp="1"/>
          </p:cNvSpPr>
          <p:nvPr>
            <p:ph idx="1"/>
          </p:nvPr>
        </p:nvSpPr>
        <p:spPr>
          <a:xfrm>
            <a:off x="838200" y="669035"/>
            <a:ext cx="10515600" cy="5507928"/>
          </a:xfrm>
        </p:spPr>
        <p:txBody>
          <a:bodyPr vert="horz" lIns="91440" tIns="45720" rIns="91440" bIns="45720" rtlCol="0" anchor="t">
            <a:normAutofit lnSpcReduction="10000"/>
          </a:bodyPr>
          <a:lstStyle/>
          <a:p>
            <a:r>
              <a:rPr lang="fr-FR">
                <a:ea typeface="+mn-lt"/>
                <a:cs typeface="+mn-lt"/>
              </a:rPr>
              <a:t> 1623 : machine de </a:t>
            </a:r>
            <a:r>
              <a:rPr lang="fr-FR" err="1">
                <a:ea typeface="+mn-lt"/>
                <a:cs typeface="+mn-lt"/>
              </a:rPr>
              <a:t>Schickardt</a:t>
            </a:r>
            <a:r>
              <a:rPr lang="fr-FR">
                <a:ea typeface="+mn-lt"/>
                <a:cs typeface="+mn-lt"/>
              </a:rPr>
              <a:t>, mathématicien allemand et universitaire ; cette machine fut construite pour effectuer des calcules d'astronomie (donc des calculs astronomiques !).  1643 : machine de Pascal (qui ne fonctionna paraît-il qu'en 1645). Pascal avait inventé cette machine pour venir en aide à son père, intendant des finances, afin d'effectuer des calculs financiers. De fait, cette machine effectuait des additions, soustractions et des conversions de monnaie.  1673 machine de Leibniz, capable théoriquement (la machine !) d'effectuer des additions et des multiplications. A cause des difficultés techniques, le premier exemplaire ne vit le jour que vingt ans après.</a:t>
            </a:r>
            <a:endParaRPr lang="fr-FR"/>
          </a:p>
        </p:txBody>
      </p:sp>
    </p:spTree>
    <p:extLst>
      <p:ext uri="{BB962C8B-B14F-4D97-AF65-F5344CB8AC3E}">
        <p14:creationId xmlns:p14="http://schemas.microsoft.com/office/powerpoint/2010/main" val="25174961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FC34CD0-D2D7-422D-80D9-E6AD49E755BC}"/>
              </a:ext>
            </a:extLst>
          </p:cNvPr>
          <p:cNvSpPr>
            <a:spLocks noGrp="1"/>
          </p:cNvSpPr>
          <p:nvPr>
            <p:ph sz="half" idx="1"/>
          </p:nvPr>
        </p:nvSpPr>
        <p:spPr>
          <a:xfrm>
            <a:off x="838200" y="619664"/>
            <a:ext cx="5181600" cy="5557298"/>
          </a:xfrm>
        </p:spPr>
        <p:txBody>
          <a:bodyPr vert="horz" lIns="91440" tIns="45720" rIns="91440" bIns="45720" rtlCol="0" anchor="t">
            <a:normAutofit/>
          </a:bodyPr>
          <a:lstStyle/>
          <a:p>
            <a:r>
              <a:rPr lang="fr-FR">
                <a:ea typeface="+mn-lt"/>
                <a:cs typeface="+mn-lt"/>
              </a:rPr>
              <a:t>machine de Pascal 1642 (la "Pascaline") "La machine arithmétique fait des effets qui approchent plus de la pensée que tout ce que font les animaux mais elle ne fait rien qui puisse faire dire qu'elle a de la volonté, comme les animaux." (Les Pensées de Blaise Pascal).</a:t>
            </a:r>
            <a:endParaRPr lang="fr-FR"/>
          </a:p>
        </p:txBody>
      </p:sp>
      <p:pic>
        <p:nvPicPr>
          <p:cNvPr id="6" name="Image 6" descr="Une image contenant texte, boîte&#10;&#10;Description générée automatiquement">
            <a:extLst>
              <a:ext uri="{FF2B5EF4-FFF2-40B4-BE49-F238E27FC236}">
                <a16:creationId xmlns:a16="http://schemas.microsoft.com/office/drawing/2014/main" id="{3C7A9F21-0356-422F-A720-28E6FC3B5D31}"/>
              </a:ext>
            </a:extLst>
          </p:cNvPr>
          <p:cNvPicPr>
            <a:picLocks noGrp="1" noChangeAspect="1"/>
          </p:cNvPicPr>
          <p:nvPr>
            <p:ph sz="half" idx="2"/>
          </p:nvPr>
        </p:nvPicPr>
        <p:blipFill>
          <a:blip r:embed="rId2"/>
          <a:stretch>
            <a:fillRect/>
          </a:stretch>
        </p:blipFill>
        <p:spPr>
          <a:xfrm>
            <a:off x="6157823" y="1232722"/>
            <a:ext cx="5181600" cy="3238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688221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a:extLst>
              <a:ext uri="{FF2B5EF4-FFF2-40B4-BE49-F238E27FC236}">
                <a16:creationId xmlns:a16="http://schemas.microsoft.com/office/drawing/2014/main" id="{18101353-4E9D-4077-A7DC-E4F189FA8F1A}"/>
              </a:ext>
            </a:extLst>
          </p:cNvPr>
          <p:cNvSpPr>
            <a:spLocks noGrp="1"/>
          </p:cNvSpPr>
          <p:nvPr>
            <p:ph idx="1"/>
          </p:nvPr>
        </p:nvSpPr>
        <p:spPr>
          <a:xfrm>
            <a:off x="838200" y="669035"/>
            <a:ext cx="10515600" cy="5507928"/>
          </a:xfrm>
        </p:spPr>
        <p:txBody>
          <a:bodyPr vert="horz" lIns="91440" tIns="45720" rIns="91440" bIns="45720" rtlCol="0" anchor="t">
            <a:normAutofit lnSpcReduction="10000"/>
          </a:bodyPr>
          <a:lstStyle/>
          <a:p>
            <a:r>
              <a:rPr lang="fr-FR">
                <a:ea typeface="+mn-lt"/>
                <a:cs typeface="+mn-lt"/>
              </a:rPr>
              <a:t>Il est à noter que, probablement, ces machines furent inventées indépendamment les unes des autres et qu'elles utilisaient toutes les techniques dérivées de l'horlogerie : roues dentées, ergots, .... Dans un domaine tout différent de premier abord, apparurent en 1728 le métier à tisser de Falcon, puis en 1801 le métier à tisse de Jacquard. Dans ces machines, le procédé de tissage était communiqué aux organes actifs par l'intermédiaire de bandes de carton perforé (comme dans les orgues de barbarie). On peut considérer qu'il s'agissait là, d'une part, de la première utilisation d'un programme et de cartes perforées, d'autre part, des débuts de l'informatique industrielle. </a:t>
            </a:r>
            <a:endParaRPr lang="fr-FR"/>
          </a:p>
        </p:txBody>
      </p:sp>
    </p:spTree>
    <p:extLst>
      <p:ext uri="{BB962C8B-B14F-4D97-AF65-F5344CB8AC3E}">
        <p14:creationId xmlns:p14="http://schemas.microsoft.com/office/powerpoint/2010/main" val="42673527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ame 12">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FA4F4C74-35C4-4C6C-9A57-565236B300AC}"/>
              </a:ext>
            </a:extLst>
          </p:cNvPr>
          <p:cNvSpPr>
            <a:spLocks noGrp="1"/>
          </p:cNvSpPr>
          <p:nvPr>
            <p:ph idx="1"/>
          </p:nvPr>
        </p:nvSpPr>
        <p:spPr>
          <a:xfrm>
            <a:off x="910086" y="703592"/>
            <a:ext cx="5329148" cy="6249747"/>
          </a:xfrm>
        </p:spPr>
        <p:txBody>
          <a:bodyPr vert="horz" lIns="91440" tIns="45720" rIns="91440" bIns="45720" rtlCol="0" anchor="t">
            <a:noAutofit/>
          </a:bodyPr>
          <a:lstStyle/>
          <a:p>
            <a:r>
              <a:rPr lang="fr-FR" sz="2400">
                <a:solidFill>
                  <a:schemeClr val="tx2">
                    <a:alpha val="60000"/>
                  </a:schemeClr>
                </a:solidFill>
                <a:ea typeface="+mn-lt"/>
                <a:cs typeface="+mn-lt"/>
              </a:rPr>
              <a:t>En 1895 apparut la machine de Steiger ("Le Millionnaire") qui effectuait aussi les multiplications par voie directe ; elle fut vendue à plus de 1000 exemplaires en 3 ans.</a:t>
            </a:r>
          </a:p>
          <a:p>
            <a:pPr>
              <a:buClr>
                <a:srgbClr val="E4DEF6"/>
              </a:buClr>
            </a:pPr>
            <a:r>
              <a:rPr lang="fr-FR" sz="2400">
                <a:solidFill>
                  <a:schemeClr val="tx2">
                    <a:alpha val="60000"/>
                  </a:schemeClr>
                </a:solidFill>
                <a:ea typeface="+mn-lt"/>
                <a:cs typeface="+mn-lt"/>
              </a:rPr>
              <a:t>Enfin, en 1912, Monroe produisit une machine qui effectuait les multiplications et les divisions par voie directe.</a:t>
            </a:r>
          </a:p>
          <a:p>
            <a:pPr>
              <a:buClr>
                <a:srgbClr val="E4DEF6"/>
              </a:buClr>
            </a:pPr>
            <a:r>
              <a:rPr lang="fr-FR" sz="2400">
                <a:solidFill>
                  <a:schemeClr val="tx2">
                    <a:alpha val="60000"/>
                  </a:schemeClr>
                </a:solidFill>
                <a:ea typeface="+mn-lt"/>
                <a:cs typeface="+mn-lt"/>
              </a:rPr>
              <a:t>Mais il était difficile de faire mieux seulement avec la mécanique.</a:t>
            </a:r>
            <a:endParaRPr lang="fr-FR" sz="2400">
              <a:solidFill>
                <a:schemeClr val="tx2">
                  <a:alpha val="60000"/>
                </a:schemeClr>
              </a:solidFill>
            </a:endParaRPr>
          </a:p>
        </p:txBody>
      </p:sp>
      <p:pic>
        <p:nvPicPr>
          <p:cNvPr id="4" name="Image 4" descr="Une image contenant texte, intérieur, four, boîtier&#10;&#10;Description générée automatiquement">
            <a:extLst>
              <a:ext uri="{FF2B5EF4-FFF2-40B4-BE49-F238E27FC236}">
                <a16:creationId xmlns:a16="http://schemas.microsoft.com/office/drawing/2014/main" id="{6EA326DB-2B93-4F9D-85E0-CD8B9C6FF7F5}"/>
              </a:ext>
            </a:extLst>
          </p:cNvPr>
          <p:cNvPicPr>
            <a:picLocks noChangeAspect="1"/>
          </p:cNvPicPr>
          <p:nvPr/>
        </p:nvPicPr>
        <p:blipFill>
          <a:blip r:embed="rId2">
            <a:alphaModFix amt="90000"/>
          </a:blip>
          <a:stretch>
            <a:fillRect/>
          </a:stretch>
        </p:blipFill>
        <p:spPr>
          <a:xfrm>
            <a:off x="6330893" y="1380829"/>
            <a:ext cx="5022907" cy="4068554"/>
          </a:xfrm>
          <a:prstGeom prst="rect">
            <a:avLst/>
          </a:prstGeom>
        </p:spPr>
      </p:pic>
    </p:spTree>
    <p:extLst>
      <p:ext uri="{BB962C8B-B14F-4D97-AF65-F5344CB8AC3E}">
        <p14:creationId xmlns:p14="http://schemas.microsoft.com/office/powerpoint/2010/main" val="34337338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ame 17">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9">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a:solidFill>
                <a:schemeClr val="tx1"/>
              </a:solidFill>
            </a:endParaRPr>
          </a:p>
        </p:txBody>
      </p:sp>
      <p:pic>
        <p:nvPicPr>
          <p:cNvPr id="3" name="Image 3">
            <a:extLst>
              <a:ext uri="{FF2B5EF4-FFF2-40B4-BE49-F238E27FC236}">
                <a16:creationId xmlns:a16="http://schemas.microsoft.com/office/drawing/2014/main" id="{3489903C-1476-4537-9551-229408696FE3}"/>
              </a:ext>
            </a:extLst>
          </p:cNvPr>
          <p:cNvPicPr>
            <a:picLocks noChangeAspect="1"/>
          </p:cNvPicPr>
          <p:nvPr/>
        </p:nvPicPr>
        <p:blipFill>
          <a:blip r:embed="rId2"/>
          <a:stretch>
            <a:fillRect/>
          </a:stretch>
        </p:blipFill>
        <p:spPr>
          <a:xfrm>
            <a:off x="4916" y="3687"/>
            <a:ext cx="12182167" cy="6850624"/>
          </a:xfrm>
          <a:prstGeom prst="rect">
            <a:avLst/>
          </a:prstGeom>
        </p:spPr>
      </p:pic>
      <p:sp>
        <p:nvSpPr>
          <p:cNvPr id="22" name="Rectangle 21">
            <a:extLst>
              <a:ext uri="{FF2B5EF4-FFF2-40B4-BE49-F238E27FC236}">
                <a16:creationId xmlns:a16="http://schemas.microsoft.com/office/drawing/2014/main" id="{107303E2-7D44-46E4-A0D5-73DF9974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172075"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22AF24B-DF9B-4580-9019-8FABD7AC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8875" y="1255390"/>
            <a:ext cx="4008678" cy="4034028"/>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14E6672-D9A3-4574-B870-15130060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29740" y="720056"/>
            <a:ext cx="3094425" cy="3113994"/>
          </a:xfrm>
          <a:prstGeom prst="ellipse">
            <a:avLst/>
          </a:prstGeom>
          <a:gradFill>
            <a:gsLst>
              <a:gs pos="0">
                <a:schemeClr val="accent1">
                  <a:alpha val="40000"/>
                </a:schemeClr>
              </a:gs>
              <a:gs pos="100000">
                <a:schemeClr val="accent1">
                  <a:lumMod val="20000"/>
                  <a:lumOff val="80000"/>
                  <a:alpha val="69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0DC1A8A-A13E-4C18-ADC4-484EB883A979}"/>
              </a:ext>
            </a:extLst>
          </p:cNvPr>
          <p:cNvSpPr>
            <a:spLocks noGrp="1"/>
          </p:cNvSpPr>
          <p:nvPr>
            <p:ph type="title"/>
          </p:nvPr>
        </p:nvSpPr>
        <p:spPr>
          <a:xfrm>
            <a:off x="537410" y="728905"/>
            <a:ext cx="4567990" cy="3184274"/>
          </a:xfrm>
          <a:ln>
            <a:solidFill>
              <a:schemeClr val="bg1"/>
            </a:solidFill>
          </a:ln>
        </p:spPr>
        <p:txBody>
          <a:bodyPr vert="horz" lIns="91440" tIns="45720" rIns="91440" bIns="45720" rtlCol="0" anchor="b">
            <a:normAutofit/>
          </a:bodyPr>
          <a:lstStyle/>
          <a:p>
            <a:r>
              <a:rPr lang="en-US" sz="5400">
                <a:solidFill>
                  <a:schemeClr val="bg1"/>
                </a:solidFill>
                <a:ea typeface="+mj-lt"/>
                <a:cs typeface="+mj-lt"/>
              </a:rPr>
              <a:t>2ème époque : l'électromécanique </a:t>
            </a:r>
            <a:endParaRPr lang="fr-FR">
              <a:solidFill>
                <a:schemeClr val="bg1"/>
              </a:solidFill>
            </a:endParaRPr>
          </a:p>
        </p:txBody>
      </p:sp>
    </p:spTree>
    <p:extLst>
      <p:ext uri="{BB962C8B-B14F-4D97-AF65-F5344CB8AC3E}">
        <p14:creationId xmlns:p14="http://schemas.microsoft.com/office/powerpoint/2010/main" val="28543127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D6A2A0-00D4-4CD8-B31A-C7EC13F59CE6}"/>
              </a:ext>
            </a:extLst>
          </p:cNvPr>
          <p:cNvSpPr>
            <a:spLocks noGrp="1"/>
          </p:cNvSpPr>
          <p:nvPr>
            <p:ph idx="1"/>
          </p:nvPr>
        </p:nvSpPr>
        <p:spPr>
          <a:xfrm>
            <a:off x="838200" y="568625"/>
            <a:ext cx="10515600" cy="5608338"/>
          </a:xfrm>
        </p:spPr>
        <p:txBody>
          <a:bodyPr vert="horz" lIns="91440" tIns="45720" rIns="91440" bIns="45720" rtlCol="0" anchor="t">
            <a:normAutofit/>
          </a:bodyPr>
          <a:lstStyle/>
          <a:p>
            <a:r>
              <a:rPr lang="fr-FR" sz="2400" dirty="0">
                <a:ea typeface="+mn-lt"/>
                <a:cs typeface="+mn-lt"/>
              </a:rPr>
              <a:t>Les possibilités de la mécanique étaient insuffisantes (elles furent la cause de l'échec de Babbage). L'utilisation de l'électricité couplée à la mécanique fit faire de nouveaux progrès. </a:t>
            </a:r>
          </a:p>
          <a:p>
            <a:pPr>
              <a:buClr>
                <a:srgbClr val="E4DEF6"/>
              </a:buClr>
            </a:pPr>
            <a:r>
              <a:rPr lang="fr-FR" sz="2400">
                <a:ea typeface="+mn-lt"/>
                <a:cs typeface="+mn-lt"/>
              </a:rPr>
              <a:t>A cette époque, deux tendances eurent cours : celle des machines analogiques et celle des machines numériques. Les machines analogiques sont basées sur le principe très simple suivant : les nombres sont représentés par des grandeurs physiques : tensions, intensités, résistances,... </a:t>
            </a:r>
          </a:p>
          <a:p>
            <a:pPr>
              <a:buClr>
                <a:srgbClr val="E4DEF6"/>
              </a:buClr>
            </a:pPr>
            <a:r>
              <a:rPr lang="fr-FR" sz="2400" dirty="0">
                <a:ea typeface="+mn-lt"/>
                <a:cs typeface="+mn-lt"/>
              </a:rPr>
              <a:t>Nous ne les étudierons pas ; signalons qu'elles présentaient des inconvénients sérieux : non universelles, peu précises relativement, mémorisation difficile. Elles ne sont de nos jours utilisées que pour des applications bien précises (on peut voir un calculateur de cette sorte au CETIM à Senlis).</a:t>
            </a:r>
          </a:p>
        </p:txBody>
      </p:sp>
    </p:spTree>
    <p:extLst>
      <p:ext uri="{BB962C8B-B14F-4D97-AF65-F5344CB8AC3E}">
        <p14:creationId xmlns:p14="http://schemas.microsoft.com/office/powerpoint/2010/main" val="21280854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Grand écran</PresentationFormat>
  <Slides>27</Slides>
  <Notes>0</Notes>
  <HiddenSlides>0</HiddenSlides>
  <ScaleCrop>false</ScaleCrop>
  <HeadingPairs>
    <vt:vector size="4" baseType="variant">
      <vt:variant>
        <vt:lpstr>Thème</vt:lpstr>
      </vt:variant>
      <vt:variant>
        <vt:i4>1</vt:i4>
      </vt:variant>
      <vt:variant>
        <vt:lpstr>Titres des diapositives</vt:lpstr>
      </vt:variant>
      <vt:variant>
        <vt:i4>27</vt:i4>
      </vt:variant>
    </vt:vector>
  </HeadingPairs>
  <TitlesOfParts>
    <vt:vector size="28" baseType="lpstr">
      <vt:lpstr>LuminousVTI</vt:lpstr>
      <vt:lpstr>L'histoire de l'informatique</vt:lpstr>
      <vt:lpstr>1ère époque : la mécanique</vt:lpstr>
      <vt:lpstr>Présentation PowerPoint</vt:lpstr>
      <vt:lpstr>Présentation PowerPoint</vt:lpstr>
      <vt:lpstr>Présentation PowerPoint</vt:lpstr>
      <vt:lpstr>Présentation PowerPoint</vt:lpstr>
      <vt:lpstr>Présentation PowerPoint</vt:lpstr>
      <vt:lpstr>2ème époque : l'électromécanique </vt:lpstr>
      <vt:lpstr>Présentation PowerPoint</vt:lpstr>
      <vt:lpstr>Présentation PowerPoint</vt:lpstr>
      <vt:lpstr>Présentation PowerPoint</vt:lpstr>
      <vt:lpstr>3ème époque : l'électronique</vt:lpstr>
      <vt:lpstr>Présentation PowerPoint</vt:lpstr>
      <vt:lpstr>1ère génération : les tubes électroniques (1945-1958)</vt:lpstr>
      <vt:lpstr>Présentation PowerPoint</vt:lpstr>
      <vt:lpstr>Présentation PowerPoint</vt:lpstr>
      <vt:lpstr>2ème génération : les semi-conducteurs (1958-1964)</vt:lpstr>
      <vt:lpstr>3ème génération : les circuits imprimés (1964-1970)</vt:lpstr>
      <vt:lpstr>Présentation PowerPoint</vt:lpstr>
      <vt:lpstr>4ème génération : intégration poussée et micro-informatique (1970-...)</vt:lpstr>
      <vt:lpstr>Présentation PowerPoint</vt:lpstr>
      <vt:lpstr>La fin des années 70, puis les années 80 ont vu un essor particulièrement remarquable de l'informatique "personnelle".</vt:lpstr>
      <vt:lpstr>Présentation PowerPoint</vt:lpstr>
      <vt:lpstr>Du côté du logiciel</vt:lpstr>
      <vt:lpstr>Présentation PowerPoint</vt:lpstr>
      <vt:lpstr>Présentation PowerPoint</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L'historique de l'informatique </dc:title>
  <dc:creator/>
  <cp:lastModifiedBy>El Mahdaoui Mohamed</cp:lastModifiedBy>
  <cp:revision>279</cp:revision>
  <dcterms:created xsi:type="dcterms:W3CDTF">2021-11-19T16:00:25Z</dcterms:created>
  <dcterms:modified xsi:type="dcterms:W3CDTF">2021-11-19T20:07:08Z</dcterms:modified>
</cp:coreProperties>
</file>